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256" r:id="rId2"/>
    <p:sldId id="257" r:id="rId3"/>
    <p:sldId id="260" r:id="rId4"/>
    <p:sldId id="261" r:id="rId5"/>
    <p:sldId id="262" r:id="rId6"/>
    <p:sldId id="263" r:id="rId7"/>
    <p:sldId id="264" r:id="rId8"/>
    <p:sldId id="258" r:id="rId9"/>
    <p:sldId id="271"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798"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8" d="100"/>
          <a:sy n="88" d="100"/>
        </p:scale>
        <p:origin x="282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F9EE747-6158-4084-B1CE-E619BA86DE04}" type="datetimeFigureOut">
              <a:rPr lang="en-US" smtClean="0"/>
              <a:t>2/5/2019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C080BF0-4988-433E-9FED-AEEEB000D256}" type="slidenum">
              <a:rPr lang="en-US" smtClean="0"/>
              <a:t>‹#›</a:t>
            </a:fld>
            <a:endParaRPr lang="en-US"/>
          </a:p>
        </p:txBody>
      </p:sp>
    </p:spTree>
    <p:extLst>
      <p:ext uri="{BB962C8B-B14F-4D97-AF65-F5344CB8AC3E}">
        <p14:creationId xmlns:p14="http://schemas.microsoft.com/office/powerpoint/2010/main" val="3646567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A5D4BC5-4270-D040-8A78-E5B1EC35A18C}" type="datetimeFigureOut">
              <a:rPr lang="en-US" smtClean="0"/>
              <a:t>2/5/2019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A634A93-3834-6244-A786-A3EE19148773}" type="slidenum">
              <a:rPr lang="en-US" smtClean="0"/>
              <a:t>‹#›</a:t>
            </a:fld>
            <a:endParaRPr lang="en-US" dirty="0"/>
          </a:p>
        </p:txBody>
      </p:sp>
    </p:spTree>
    <p:extLst>
      <p:ext uri="{BB962C8B-B14F-4D97-AF65-F5344CB8AC3E}">
        <p14:creationId xmlns:p14="http://schemas.microsoft.com/office/powerpoint/2010/main" val="20004508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634A93-3834-6244-A786-A3EE19148773}" type="slidenum">
              <a:rPr lang="en-US" smtClean="0"/>
              <a:t>8</a:t>
            </a:fld>
            <a:endParaRPr lang="en-US"/>
          </a:p>
        </p:txBody>
      </p:sp>
    </p:spTree>
    <p:extLst>
      <p:ext uri="{BB962C8B-B14F-4D97-AF65-F5344CB8AC3E}">
        <p14:creationId xmlns:p14="http://schemas.microsoft.com/office/powerpoint/2010/main" val="3216493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504314-924D-0B4E-AC37-C5B0963CAA71}" type="datetimeFigureOut">
              <a:rPr lang="en-US" smtClean="0"/>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15CF32-7F7F-2D43-B2B3-DAF0156F9F1E}" type="slidenum">
              <a:rPr lang="en-US" smtClean="0"/>
              <a:t>‹#›</a:t>
            </a:fld>
            <a:endParaRPr lang="en-US" dirty="0"/>
          </a:p>
        </p:txBody>
      </p:sp>
    </p:spTree>
    <p:extLst>
      <p:ext uri="{BB962C8B-B14F-4D97-AF65-F5344CB8AC3E}">
        <p14:creationId xmlns:p14="http://schemas.microsoft.com/office/powerpoint/2010/main" val="2610818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4314-924D-0B4E-AC37-C5B0963CAA71}" type="datetimeFigureOut">
              <a:rPr lang="en-US" smtClean="0"/>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15CF32-7F7F-2D43-B2B3-DAF0156F9F1E}" type="slidenum">
              <a:rPr lang="en-US" smtClean="0"/>
              <a:t>‹#›</a:t>
            </a:fld>
            <a:endParaRPr lang="en-US" dirty="0"/>
          </a:p>
        </p:txBody>
      </p:sp>
    </p:spTree>
    <p:extLst>
      <p:ext uri="{BB962C8B-B14F-4D97-AF65-F5344CB8AC3E}">
        <p14:creationId xmlns:p14="http://schemas.microsoft.com/office/powerpoint/2010/main" val="1128414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4314-924D-0B4E-AC37-C5B0963CAA71}" type="datetimeFigureOut">
              <a:rPr lang="en-US" smtClean="0"/>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15CF32-7F7F-2D43-B2B3-DAF0156F9F1E}" type="slidenum">
              <a:rPr lang="en-US" smtClean="0"/>
              <a:t>‹#›</a:t>
            </a:fld>
            <a:endParaRPr lang="en-US" dirty="0"/>
          </a:p>
        </p:txBody>
      </p:sp>
    </p:spTree>
    <p:extLst>
      <p:ext uri="{BB962C8B-B14F-4D97-AF65-F5344CB8AC3E}">
        <p14:creationId xmlns:p14="http://schemas.microsoft.com/office/powerpoint/2010/main" val="2272447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4314-924D-0B4E-AC37-C5B0963CAA71}" type="datetimeFigureOut">
              <a:rPr lang="en-US" smtClean="0"/>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15CF32-7F7F-2D43-B2B3-DAF0156F9F1E}" type="slidenum">
              <a:rPr lang="en-US" smtClean="0"/>
              <a:t>‹#›</a:t>
            </a:fld>
            <a:endParaRPr lang="en-US" dirty="0"/>
          </a:p>
        </p:txBody>
      </p:sp>
    </p:spTree>
    <p:extLst>
      <p:ext uri="{BB962C8B-B14F-4D97-AF65-F5344CB8AC3E}">
        <p14:creationId xmlns:p14="http://schemas.microsoft.com/office/powerpoint/2010/main" val="366705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04314-924D-0B4E-AC37-C5B0963CAA71}" type="datetimeFigureOut">
              <a:rPr lang="en-US" smtClean="0"/>
              <a:t>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15CF32-7F7F-2D43-B2B3-DAF0156F9F1E}" type="slidenum">
              <a:rPr lang="en-US" smtClean="0"/>
              <a:t>‹#›</a:t>
            </a:fld>
            <a:endParaRPr lang="en-US" dirty="0"/>
          </a:p>
        </p:txBody>
      </p:sp>
    </p:spTree>
    <p:extLst>
      <p:ext uri="{BB962C8B-B14F-4D97-AF65-F5344CB8AC3E}">
        <p14:creationId xmlns:p14="http://schemas.microsoft.com/office/powerpoint/2010/main" val="4146217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504314-924D-0B4E-AC37-C5B0963CAA71}" type="datetimeFigureOut">
              <a:rPr lang="en-US" smtClean="0"/>
              <a:t>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15CF32-7F7F-2D43-B2B3-DAF0156F9F1E}" type="slidenum">
              <a:rPr lang="en-US" smtClean="0"/>
              <a:t>‹#›</a:t>
            </a:fld>
            <a:endParaRPr lang="en-US" dirty="0"/>
          </a:p>
        </p:txBody>
      </p:sp>
    </p:spTree>
    <p:extLst>
      <p:ext uri="{BB962C8B-B14F-4D97-AF65-F5344CB8AC3E}">
        <p14:creationId xmlns:p14="http://schemas.microsoft.com/office/powerpoint/2010/main" val="2634512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504314-924D-0B4E-AC37-C5B0963CAA71}" type="datetimeFigureOut">
              <a:rPr lang="en-US" smtClean="0"/>
              <a:t>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215CF32-7F7F-2D43-B2B3-DAF0156F9F1E}" type="slidenum">
              <a:rPr lang="en-US" smtClean="0"/>
              <a:t>‹#›</a:t>
            </a:fld>
            <a:endParaRPr lang="en-US" dirty="0"/>
          </a:p>
        </p:txBody>
      </p:sp>
    </p:spTree>
    <p:extLst>
      <p:ext uri="{BB962C8B-B14F-4D97-AF65-F5344CB8AC3E}">
        <p14:creationId xmlns:p14="http://schemas.microsoft.com/office/powerpoint/2010/main" val="225135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504314-924D-0B4E-AC37-C5B0963CAA71}" type="datetimeFigureOut">
              <a:rPr lang="en-US" smtClean="0"/>
              <a:t>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215CF32-7F7F-2D43-B2B3-DAF0156F9F1E}" type="slidenum">
              <a:rPr lang="en-US" smtClean="0"/>
              <a:t>‹#›</a:t>
            </a:fld>
            <a:endParaRPr lang="en-US" dirty="0"/>
          </a:p>
        </p:txBody>
      </p:sp>
    </p:spTree>
    <p:extLst>
      <p:ext uri="{BB962C8B-B14F-4D97-AF65-F5344CB8AC3E}">
        <p14:creationId xmlns:p14="http://schemas.microsoft.com/office/powerpoint/2010/main" val="1005491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04314-924D-0B4E-AC37-C5B0963CAA71}" type="datetimeFigureOut">
              <a:rPr lang="en-US" smtClean="0"/>
              <a:t>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215CF32-7F7F-2D43-B2B3-DAF0156F9F1E}" type="slidenum">
              <a:rPr lang="en-US" smtClean="0"/>
              <a:t>‹#›</a:t>
            </a:fld>
            <a:endParaRPr lang="en-US" dirty="0"/>
          </a:p>
        </p:txBody>
      </p:sp>
    </p:spTree>
    <p:extLst>
      <p:ext uri="{BB962C8B-B14F-4D97-AF65-F5344CB8AC3E}">
        <p14:creationId xmlns:p14="http://schemas.microsoft.com/office/powerpoint/2010/main" val="3490866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4314-924D-0B4E-AC37-C5B0963CAA71}" type="datetimeFigureOut">
              <a:rPr lang="en-US" smtClean="0"/>
              <a:t>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15CF32-7F7F-2D43-B2B3-DAF0156F9F1E}" type="slidenum">
              <a:rPr lang="en-US" smtClean="0"/>
              <a:t>‹#›</a:t>
            </a:fld>
            <a:endParaRPr lang="en-US" dirty="0"/>
          </a:p>
        </p:txBody>
      </p:sp>
    </p:spTree>
    <p:extLst>
      <p:ext uri="{BB962C8B-B14F-4D97-AF65-F5344CB8AC3E}">
        <p14:creationId xmlns:p14="http://schemas.microsoft.com/office/powerpoint/2010/main" val="1976379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4314-924D-0B4E-AC37-C5B0963CAA71}" type="datetimeFigureOut">
              <a:rPr lang="en-US" smtClean="0"/>
              <a:t>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15CF32-7F7F-2D43-B2B3-DAF0156F9F1E}" type="slidenum">
              <a:rPr lang="en-US" smtClean="0"/>
              <a:t>‹#›</a:t>
            </a:fld>
            <a:endParaRPr lang="en-US" dirty="0"/>
          </a:p>
        </p:txBody>
      </p:sp>
    </p:spTree>
    <p:extLst>
      <p:ext uri="{BB962C8B-B14F-4D97-AF65-F5344CB8AC3E}">
        <p14:creationId xmlns:p14="http://schemas.microsoft.com/office/powerpoint/2010/main" val="122174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04314-924D-0B4E-AC37-C5B0963CAA71}" type="datetimeFigureOut">
              <a:rPr lang="en-US" smtClean="0"/>
              <a:t>2/5/2019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5CF32-7F7F-2D43-B2B3-DAF0156F9F1E}" type="slidenum">
              <a:rPr lang="en-US" smtClean="0"/>
              <a:t>‹#›</a:t>
            </a:fld>
            <a:endParaRPr lang="en-US" dirty="0"/>
          </a:p>
        </p:txBody>
      </p:sp>
    </p:spTree>
    <p:extLst>
      <p:ext uri="{BB962C8B-B14F-4D97-AF65-F5344CB8AC3E}">
        <p14:creationId xmlns:p14="http://schemas.microsoft.com/office/powerpoint/2010/main" val="698177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Independent%20Contractors%20(IC).pptx" TargetMode="External"/><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financepolicy.unc.edu/files/2017/06/709.1.1f-Foreign-Vendor-Form.xlsx" TargetMode="External"/><Relationship Id="rId2" Type="http://schemas.openxmlformats.org/officeDocument/2006/relationships/image" Target="../media/image1.png"/><Relationship Id="rId1" Type="http://schemas.openxmlformats.org/officeDocument/2006/relationships/slideLayout" Target="../slideLayouts/slideLayout4.xml"/><Relationship Id="rId5" Type="http://schemas.openxmlformats.org/officeDocument/2006/relationships/image" Target="../media/image4.png"/><Relationship Id="rId4" Type="http://schemas.openxmlformats.org/officeDocument/2006/relationships/hyperlink" Target="https://i94.cbp.dhs.gov/I94/#/hom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64478"/>
            <a:ext cx="9144000" cy="893754"/>
          </a:xfrm>
          <a:prstGeom prst="rect">
            <a:avLst/>
          </a:prstGeom>
          <a:solidFill>
            <a:srgbClr val="3A7EC8"/>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b="1" dirty="0">
              <a:latin typeface="Gill Sans MT"/>
              <a:cs typeface="Gill Sans MT"/>
            </a:endParaRPr>
          </a:p>
        </p:txBody>
      </p:sp>
      <p:pic>
        <p:nvPicPr>
          <p:cNvPr id="5" name="Picture 4" descr="UNC_GILLINGS_542_transp_bg_200px_w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7456" y="6222383"/>
            <a:ext cx="1219119" cy="310875"/>
          </a:xfrm>
          <a:prstGeom prst="rect">
            <a:avLst/>
          </a:prstGeom>
        </p:spPr>
      </p:pic>
      <p:sp>
        <p:nvSpPr>
          <p:cNvPr id="8" name="TextBox 7"/>
          <p:cNvSpPr txBox="1"/>
          <p:nvPr/>
        </p:nvSpPr>
        <p:spPr>
          <a:xfrm>
            <a:off x="0" y="1767385"/>
            <a:ext cx="9144000" cy="461665"/>
          </a:xfrm>
          <a:prstGeom prst="rect">
            <a:avLst/>
          </a:prstGeom>
          <a:noFill/>
        </p:spPr>
        <p:txBody>
          <a:bodyPr wrap="square" rtlCol="0">
            <a:spAutoFit/>
          </a:bodyPr>
          <a:lstStyle/>
          <a:p>
            <a:pPr algn="ctr"/>
            <a:r>
              <a:rPr lang="en-US" sz="2400" b="1" dirty="0" smtClean="0">
                <a:latin typeface="Tahoma"/>
                <a:cs typeface="Tahoma"/>
              </a:rPr>
              <a:t>Independent Contractor (IC)</a:t>
            </a:r>
            <a:endParaRPr lang="en-US" sz="2400" b="1" dirty="0">
              <a:latin typeface="Tahoma"/>
              <a:cs typeface="Tahoma"/>
            </a:endParaRPr>
          </a:p>
        </p:txBody>
      </p:sp>
      <p:pic>
        <p:nvPicPr>
          <p:cNvPr id="2" name="Picture 1"/>
          <p:cNvPicPr>
            <a:picLocks noChangeAspect="1"/>
          </p:cNvPicPr>
          <p:nvPr/>
        </p:nvPicPr>
        <p:blipFill>
          <a:blip r:embed="rId3"/>
          <a:stretch>
            <a:fillRect/>
          </a:stretch>
        </p:blipFill>
        <p:spPr>
          <a:xfrm>
            <a:off x="-49169" y="2935181"/>
            <a:ext cx="9242337" cy="987638"/>
          </a:xfrm>
          <a:prstGeom prst="rect">
            <a:avLst/>
          </a:prstGeom>
        </p:spPr>
      </p:pic>
      <p:sp>
        <p:nvSpPr>
          <p:cNvPr id="3" name="Rectangle 2"/>
          <p:cNvSpPr/>
          <p:nvPr/>
        </p:nvSpPr>
        <p:spPr>
          <a:xfrm>
            <a:off x="3892487" y="3244334"/>
            <a:ext cx="1492653" cy="400110"/>
          </a:xfrm>
          <a:prstGeom prst="rect">
            <a:avLst/>
          </a:prstGeom>
        </p:spPr>
        <p:txBody>
          <a:bodyPr wrap="none">
            <a:spAutoFit/>
          </a:bodyPr>
          <a:lstStyle/>
          <a:p>
            <a:r>
              <a:rPr lang="en-US" sz="2000" dirty="0"/>
              <a:t>Kriste Smith </a:t>
            </a:r>
          </a:p>
        </p:txBody>
      </p:sp>
    </p:spTree>
    <p:extLst>
      <p:ext uri="{BB962C8B-B14F-4D97-AF65-F5344CB8AC3E}">
        <p14:creationId xmlns:p14="http://schemas.microsoft.com/office/powerpoint/2010/main" val="42618575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UNC_GILLINGS_542_transp_bg_200px_w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028" y="155351"/>
            <a:ext cx="1219119" cy="310875"/>
          </a:xfrm>
          <a:prstGeom prst="rect">
            <a:avLst/>
          </a:prstGeom>
        </p:spPr>
      </p:pic>
      <p:sp>
        <p:nvSpPr>
          <p:cNvPr id="6" name="Rectangle 5"/>
          <p:cNvSpPr/>
          <p:nvPr/>
        </p:nvSpPr>
        <p:spPr>
          <a:xfrm>
            <a:off x="0" y="564478"/>
            <a:ext cx="9144000" cy="893754"/>
          </a:xfrm>
          <a:prstGeom prst="rect">
            <a:avLst/>
          </a:prstGeom>
          <a:solidFill>
            <a:srgbClr val="3A7EC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latin typeface="Tahoma"/>
                <a:cs typeface="Tahoma"/>
              </a:rPr>
              <a:t>Independent </a:t>
            </a:r>
            <a:r>
              <a:rPr lang="en-US" sz="2800" b="1" dirty="0" smtClean="0">
                <a:latin typeface="Tahoma"/>
                <a:cs typeface="Tahoma"/>
              </a:rPr>
              <a:t>Contractor </a:t>
            </a:r>
            <a:r>
              <a:rPr lang="en-US" sz="2800" b="1" dirty="0">
                <a:latin typeface="Tahoma"/>
                <a:cs typeface="Tahoma"/>
              </a:rPr>
              <a:t>(IC)</a:t>
            </a:r>
          </a:p>
        </p:txBody>
      </p:sp>
      <p:sp>
        <p:nvSpPr>
          <p:cNvPr id="9" name="Content Placeholder 2"/>
          <p:cNvSpPr>
            <a:spLocks noGrp="1"/>
          </p:cNvSpPr>
          <p:nvPr>
            <p:ph sz="half" idx="1"/>
          </p:nvPr>
        </p:nvSpPr>
        <p:spPr>
          <a:xfrm>
            <a:off x="1132114" y="2690948"/>
            <a:ext cx="5603965" cy="3570515"/>
          </a:xfrm>
        </p:spPr>
        <p:txBody>
          <a:bodyPr>
            <a:normAutofit/>
          </a:bodyPr>
          <a:lstStyle/>
          <a:p>
            <a:pPr>
              <a:buBlip>
                <a:blip r:embed="rId3"/>
              </a:buBlip>
            </a:pPr>
            <a:r>
              <a:rPr lang="en-US" sz="2400" dirty="0" smtClean="0">
                <a:latin typeface="Verdana"/>
                <a:ea typeface="Tahoma" panose="020B0604030504040204" pitchFamily="34" charset="0"/>
                <a:cs typeface="Verdana"/>
              </a:rPr>
              <a:t>Requesting Services  </a:t>
            </a:r>
            <a:r>
              <a:rPr lang="en-US" sz="2400" dirty="0">
                <a:latin typeface="Verdana"/>
                <a:ea typeface="Tahoma" panose="020B0604030504040204" pitchFamily="34" charset="0"/>
                <a:cs typeface="Verdana"/>
              </a:rPr>
              <a:t>	</a:t>
            </a:r>
            <a:endParaRPr lang="en-US" sz="2400" dirty="0" smtClean="0">
              <a:latin typeface="Verdana"/>
              <a:ea typeface="Tahoma" panose="020B0604030504040204" pitchFamily="34" charset="0"/>
              <a:cs typeface="Verdana"/>
            </a:endParaRPr>
          </a:p>
          <a:p>
            <a:pPr>
              <a:buBlip>
                <a:blip r:embed="rId3"/>
              </a:buBlip>
            </a:pPr>
            <a:r>
              <a:rPr lang="en-US" sz="2400" dirty="0" smtClean="0">
                <a:latin typeface="Verdana"/>
                <a:ea typeface="Tahoma" panose="020B0604030504040204" pitchFamily="34" charset="0"/>
                <a:cs typeface="Verdana"/>
              </a:rPr>
              <a:t>Required Documents</a:t>
            </a:r>
          </a:p>
          <a:p>
            <a:pPr>
              <a:buBlip>
                <a:blip r:embed="rId3"/>
              </a:buBlip>
            </a:pPr>
            <a:r>
              <a:rPr lang="en-US" sz="2400" dirty="0" smtClean="0">
                <a:latin typeface="Verdana"/>
                <a:ea typeface="Tahoma" panose="020B0604030504040204" pitchFamily="34" charset="0"/>
                <a:cs typeface="Verdana"/>
              </a:rPr>
              <a:t>Processing </a:t>
            </a:r>
            <a:r>
              <a:rPr lang="en-US" sz="2400" dirty="0">
                <a:latin typeface="Verdana"/>
                <a:ea typeface="Tahoma" panose="020B0604030504040204" pitchFamily="34" charset="0"/>
                <a:cs typeface="Verdana"/>
              </a:rPr>
              <a:t>the </a:t>
            </a:r>
            <a:r>
              <a:rPr lang="en-US" sz="2400" dirty="0" smtClean="0">
                <a:latin typeface="Verdana"/>
                <a:ea typeface="Tahoma" panose="020B0604030504040204" pitchFamily="34" charset="0"/>
                <a:cs typeface="Verdana"/>
              </a:rPr>
              <a:t>IC </a:t>
            </a:r>
            <a:r>
              <a:rPr lang="en-US" sz="2400" dirty="0">
                <a:latin typeface="Verdana"/>
                <a:ea typeface="Tahoma" panose="020B0604030504040204" pitchFamily="34" charset="0"/>
                <a:cs typeface="Verdana"/>
              </a:rPr>
              <a:t>in </a:t>
            </a:r>
            <a:r>
              <a:rPr lang="en-US" sz="2400" dirty="0" smtClean="0">
                <a:latin typeface="Verdana"/>
                <a:ea typeface="Tahoma" panose="020B0604030504040204" pitchFamily="34" charset="0"/>
                <a:cs typeface="Verdana"/>
              </a:rPr>
              <a:t>ConnectCarolina</a:t>
            </a:r>
            <a:endParaRPr lang="en-US" sz="2400" dirty="0">
              <a:latin typeface="Verdana"/>
              <a:ea typeface="Tahoma" panose="020B0604030504040204" pitchFamily="34" charset="0"/>
              <a:cs typeface="Verdana"/>
            </a:endParaRPr>
          </a:p>
        </p:txBody>
      </p:sp>
      <p:pic>
        <p:nvPicPr>
          <p:cNvPr id="2" name="Picture 1"/>
          <p:cNvPicPr>
            <a:picLocks noChangeAspect="1"/>
          </p:cNvPicPr>
          <p:nvPr/>
        </p:nvPicPr>
        <p:blipFill>
          <a:blip r:embed="rId4"/>
          <a:stretch>
            <a:fillRect/>
          </a:stretch>
        </p:blipFill>
        <p:spPr>
          <a:xfrm>
            <a:off x="7524153" y="6370562"/>
            <a:ext cx="1219306" cy="310923"/>
          </a:xfrm>
          <a:prstGeom prst="rect">
            <a:avLst/>
          </a:prstGeom>
        </p:spPr>
      </p:pic>
    </p:spTree>
    <p:extLst>
      <p:ext uri="{BB962C8B-B14F-4D97-AF65-F5344CB8AC3E}">
        <p14:creationId xmlns:p14="http://schemas.microsoft.com/office/powerpoint/2010/main" val="1358087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64478"/>
            <a:ext cx="9144000" cy="893754"/>
          </a:xfrm>
          <a:prstGeom prst="rect">
            <a:avLst/>
          </a:prstGeom>
          <a:solidFill>
            <a:srgbClr val="3A7EC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latin typeface="Gill Sans MT"/>
                <a:cs typeface="Gill Sans MT"/>
              </a:rPr>
              <a:t>Requesting Services</a:t>
            </a:r>
            <a:endParaRPr lang="en-US" sz="2800" b="1" dirty="0">
              <a:latin typeface="Gill Sans MT"/>
              <a:cs typeface="Gill Sans MT"/>
            </a:endParaRPr>
          </a:p>
        </p:txBody>
      </p:sp>
      <p:pic>
        <p:nvPicPr>
          <p:cNvPr id="6" name="Picture 5" descr="UNC_GILLINGS_542_transp_bg_200px_w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028" y="155351"/>
            <a:ext cx="1219119" cy="310875"/>
          </a:xfrm>
          <a:prstGeom prst="rect">
            <a:avLst/>
          </a:prstGeom>
        </p:spPr>
      </p:pic>
      <p:sp>
        <p:nvSpPr>
          <p:cNvPr id="11" name="Content Placeholder 10"/>
          <p:cNvSpPr>
            <a:spLocks noGrp="1"/>
          </p:cNvSpPr>
          <p:nvPr>
            <p:ph sz="half" idx="1"/>
          </p:nvPr>
        </p:nvSpPr>
        <p:spPr>
          <a:xfrm>
            <a:off x="385481" y="1860239"/>
            <a:ext cx="8265459" cy="4289550"/>
          </a:xfrm>
        </p:spPr>
        <p:txBody>
          <a:bodyPr>
            <a:normAutofit fontScale="55000" lnSpcReduction="20000"/>
          </a:bodyPr>
          <a:lstStyle/>
          <a:p>
            <a:pPr>
              <a:buFont typeface="Arial" panose="020B0604020202020204" pitchFamily="34" charset="0"/>
              <a:buChar char="•"/>
            </a:pPr>
            <a:r>
              <a:rPr lang="en-US" dirty="0" smtClean="0">
                <a:latin typeface="Verdana"/>
                <a:ea typeface="Tahoma" panose="020B0604030504040204" pitchFamily="34" charset="0"/>
                <a:cs typeface="Verdana"/>
              </a:rPr>
              <a:t>Who is classified as an IC? </a:t>
            </a:r>
          </a:p>
          <a:p>
            <a:pPr marL="0" indent="0">
              <a:buNone/>
            </a:pPr>
            <a:r>
              <a:rPr lang="en-US" dirty="0" smtClean="0">
                <a:latin typeface="Verdana"/>
                <a:ea typeface="Tahoma" panose="020B0604030504040204" pitchFamily="34" charset="0"/>
                <a:cs typeface="Verdana"/>
              </a:rPr>
              <a:t> </a:t>
            </a:r>
          </a:p>
          <a:p>
            <a:pPr marL="0" indent="0">
              <a:buNone/>
            </a:pPr>
            <a:r>
              <a:rPr lang="en-US" dirty="0" smtClean="0">
                <a:latin typeface="Verdana"/>
                <a:ea typeface="Tahoma" panose="020B0604030504040204" pitchFamily="34" charset="0"/>
                <a:cs typeface="Verdana"/>
              </a:rPr>
              <a:t>	  </a:t>
            </a:r>
            <a:r>
              <a:rPr lang="en-US" i="1" dirty="0" smtClean="0">
                <a:latin typeface="Verdana"/>
                <a:ea typeface="Tahoma" panose="020B0604030504040204" pitchFamily="34" charset="0"/>
                <a:cs typeface="Verdana"/>
              </a:rPr>
              <a:t>An </a:t>
            </a:r>
            <a:r>
              <a:rPr lang="en-US" i="1" dirty="0">
                <a:latin typeface="Verdana"/>
                <a:ea typeface="Tahoma" panose="020B0604030504040204" pitchFamily="34" charset="0"/>
                <a:cs typeface="Verdana"/>
              </a:rPr>
              <a:t>individual who is engaged by the University to </a:t>
            </a:r>
            <a:r>
              <a:rPr lang="en-US" i="1" dirty="0" smtClean="0">
                <a:latin typeface="Verdana"/>
                <a:ea typeface="Tahoma" panose="020B0604030504040204" pitchFamily="34" charset="0"/>
                <a:cs typeface="Verdana"/>
              </a:rPr>
              <a:t>provide </a:t>
            </a:r>
            <a:r>
              <a:rPr lang="en-US" i="1" dirty="0">
                <a:latin typeface="Verdana"/>
                <a:ea typeface="Tahoma" panose="020B0604030504040204" pitchFamily="34" charset="0"/>
                <a:cs typeface="Verdana"/>
              </a:rPr>
              <a:t>a </a:t>
            </a:r>
            <a:r>
              <a:rPr lang="en-US" i="1" dirty="0" smtClean="0">
                <a:latin typeface="Verdana"/>
                <a:ea typeface="Tahoma" panose="020B0604030504040204" pitchFamily="34" charset="0"/>
                <a:cs typeface="Verdana"/>
              </a:rPr>
              <a:t>service </a:t>
            </a:r>
            <a:r>
              <a:rPr lang="en-US" i="1" dirty="0">
                <a:latin typeface="Verdana"/>
                <a:ea typeface="Tahoma" panose="020B0604030504040204" pitchFamily="34" charset="0"/>
                <a:cs typeface="Verdana"/>
              </a:rPr>
              <a:t>could be </a:t>
            </a:r>
            <a:r>
              <a:rPr lang="en-US" i="1" dirty="0" smtClean="0">
                <a:latin typeface="Verdana"/>
                <a:ea typeface="Tahoma" panose="020B0604030504040204" pitchFamily="34" charset="0"/>
                <a:cs typeface="Verdana"/>
              </a:rPr>
              <a:t>	  considered an </a:t>
            </a:r>
            <a:r>
              <a:rPr lang="en-US" i="1" dirty="0">
                <a:latin typeface="Verdana"/>
                <a:ea typeface="Tahoma" panose="020B0604030504040204" pitchFamily="34" charset="0"/>
                <a:cs typeface="Verdana"/>
              </a:rPr>
              <a:t>employee </a:t>
            </a:r>
            <a:r>
              <a:rPr lang="en-US" i="1" dirty="0" smtClean="0">
                <a:latin typeface="Verdana"/>
                <a:ea typeface="Tahoma" panose="020B0604030504040204" pitchFamily="34" charset="0"/>
                <a:cs typeface="Verdana"/>
              </a:rPr>
              <a:t>or an IC. </a:t>
            </a:r>
            <a:r>
              <a:rPr lang="en-US" i="1" dirty="0">
                <a:latin typeface="Verdana"/>
                <a:ea typeface="Tahoma" panose="020B0604030504040204" pitchFamily="34" charset="0"/>
                <a:cs typeface="Verdana"/>
              </a:rPr>
              <a:t>The determination that </a:t>
            </a:r>
            <a:r>
              <a:rPr lang="en-US" i="1" dirty="0" smtClean="0">
                <a:latin typeface="Verdana"/>
                <a:ea typeface="Tahoma" panose="020B0604030504040204" pitchFamily="34" charset="0"/>
                <a:cs typeface="Verdana"/>
              </a:rPr>
              <a:t>an individual </a:t>
            </a:r>
            <a:r>
              <a:rPr lang="en-US" i="1" dirty="0">
                <a:latin typeface="Verdana"/>
                <a:ea typeface="Tahoma" panose="020B0604030504040204" pitchFamily="34" charset="0"/>
                <a:cs typeface="Verdana"/>
              </a:rPr>
              <a:t>is </a:t>
            </a:r>
            <a:r>
              <a:rPr lang="en-US" i="1" dirty="0" smtClean="0">
                <a:latin typeface="Verdana"/>
                <a:ea typeface="Tahoma" panose="020B0604030504040204" pitchFamily="34" charset="0"/>
                <a:cs typeface="Verdana"/>
              </a:rPr>
              <a:t>an 	  IC is </a:t>
            </a:r>
            <a:r>
              <a:rPr lang="en-US" i="1" dirty="0">
                <a:latin typeface="Verdana"/>
                <a:ea typeface="Tahoma" panose="020B0604030504040204" pitchFamily="34" charset="0"/>
                <a:cs typeface="Verdana"/>
              </a:rPr>
              <a:t>to be </a:t>
            </a:r>
            <a:r>
              <a:rPr lang="en-US" i="1" dirty="0" smtClean="0">
                <a:latin typeface="Verdana"/>
                <a:ea typeface="Tahoma" panose="020B0604030504040204" pitchFamily="34" charset="0"/>
                <a:cs typeface="Verdana"/>
              </a:rPr>
              <a:t>made prior </a:t>
            </a:r>
            <a:r>
              <a:rPr lang="en-US" i="1" dirty="0">
                <a:latin typeface="Verdana"/>
                <a:ea typeface="Tahoma" panose="020B0604030504040204" pitchFamily="34" charset="0"/>
                <a:cs typeface="Verdana"/>
              </a:rPr>
              <a:t>to the </a:t>
            </a:r>
            <a:r>
              <a:rPr lang="en-US" i="1" dirty="0" smtClean="0">
                <a:latin typeface="Verdana"/>
                <a:ea typeface="Tahoma" panose="020B0604030504040204" pitchFamily="34" charset="0"/>
                <a:cs typeface="Verdana"/>
              </a:rPr>
              <a:t>individual's performance of </a:t>
            </a:r>
            <a:r>
              <a:rPr lang="en-US" i="1" dirty="0">
                <a:latin typeface="Verdana"/>
                <a:ea typeface="Tahoma" panose="020B0604030504040204" pitchFamily="34" charset="0"/>
                <a:cs typeface="Verdana"/>
              </a:rPr>
              <a:t>service. </a:t>
            </a:r>
            <a:r>
              <a:rPr lang="en-US" i="1" dirty="0" smtClean="0">
                <a:latin typeface="Verdana"/>
                <a:ea typeface="Tahoma" panose="020B0604030504040204" pitchFamily="34" charset="0"/>
                <a:cs typeface="Verdana"/>
              </a:rPr>
              <a:t>Originating 	  departments </a:t>
            </a:r>
            <a:r>
              <a:rPr lang="en-US" i="1" dirty="0">
                <a:latin typeface="Verdana"/>
                <a:ea typeface="Tahoma" panose="020B0604030504040204" pitchFamily="34" charset="0"/>
                <a:cs typeface="Verdana"/>
              </a:rPr>
              <a:t>are to seek </a:t>
            </a:r>
            <a:r>
              <a:rPr lang="en-US" i="1" dirty="0" smtClean="0">
                <a:latin typeface="Verdana"/>
                <a:ea typeface="Tahoma" panose="020B0604030504040204" pitchFamily="34" charset="0"/>
                <a:cs typeface="Verdana"/>
              </a:rPr>
              <a:t>confirmation of IC status from Disbursement 	 	 </a:t>
            </a:r>
            <a:r>
              <a:rPr lang="en-US" i="1" dirty="0">
                <a:latin typeface="Verdana"/>
                <a:ea typeface="Tahoma" panose="020B0604030504040204" pitchFamily="34" charset="0"/>
                <a:cs typeface="Verdana"/>
              </a:rPr>
              <a:t> </a:t>
            </a:r>
            <a:r>
              <a:rPr lang="en-US" i="1" dirty="0" smtClean="0">
                <a:latin typeface="Verdana"/>
                <a:ea typeface="Tahoma" panose="020B0604030504040204" pitchFamily="34" charset="0"/>
                <a:cs typeface="Verdana"/>
              </a:rPr>
              <a:t>Services (IC Review) prior </a:t>
            </a:r>
            <a:r>
              <a:rPr lang="en-US" i="1" dirty="0">
                <a:latin typeface="Verdana"/>
                <a:ea typeface="Tahoma" panose="020B0604030504040204" pitchFamily="34" charset="0"/>
                <a:cs typeface="Verdana"/>
              </a:rPr>
              <a:t>to making any employment </a:t>
            </a:r>
            <a:r>
              <a:rPr lang="en-US" i="1" dirty="0" smtClean="0">
                <a:latin typeface="Verdana"/>
                <a:ea typeface="Tahoma" panose="020B0604030504040204" pitchFamily="34" charset="0"/>
                <a:cs typeface="Verdana"/>
              </a:rPr>
              <a:t>commitment or 	 	  preparing any </a:t>
            </a:r>
            <a:r>
              <a:rPr lang="en-US" i="1" dirty="0">
                <a:latin typeface="Verdana"/>
                <a:ea typeface="Tahoma" panose="020B0604030504040204" pitchFamily="34" charset="0"/>
                <a:cs typeface="Verdana"/>
              </a:rPr>
              <a:t>payment vouchers</a:t>
            </a:r>
            <a:r>
              <a:rPr lang="en-US" i="1" dirty="0" smtClean="0">
                <a:latin typeface="Verdana"/>
                <a:ea typeface="Tahoma" panose="020B0604030504040204" pitchFamily="34" charset="0"/>
                <a:cs typeface="Verdana"/>
              </a:rPr>
              <a:t>.  </a:t>
            </a:r>
          </a:p>
          <a:p>
            <a:pPr marL="0" indent="0">
              <a:buNone/>
            </a:pPr>
            <a:endParaRPr lang="en-US" dirty="0" smtClean="0">
              <a:latin typeface="Verdana"/>
              <a:ea typeface="Tahoma" panose="020B0604030504040204" pitchFamily="34" charset="0"/>
              <a:cs typeface="Verdana"/>
            </a:endParaRPr>
          </a:p>
          <a:p>
            <a:pPr marL="0" indent="0">
              <a:buNone/>
            </a:pPr>
            <a:r>
              <a:rPr lang="en-US" dirty="0" smtClean="0">
                <a:latin typeface="Verdana"/>
                <a:ea typeface="Tahoma" panose="020B0604030504040204" pitchFamily="34" charset="0"/>
                <a:cs typeface="Verdana"/>
              </a:rPr>
              <a:t>	  </a:t>
            </a:r>
            <a:r>
              <a:rPr lang="en-US" b="1" i="1" dirty="0" smtClean="0">
                <a:latin typeface="Verdana"/>
                <a:ea typeface="Tahoma" panose="020B0604030504040204" pitchFamily="34" charset="0"/>
                <a:cs typeface="Verdana"/>
              </a:rPr>
              <a:t>Rule of thumb:  </a:t>
            </a:r>
          </a:p>
          <a:p>
            <a:pPr marL="0" indent="0">
              <a:buNone/>
            </a:pPr>
            <a:r>
              <a:rPr lang="en-US" i="1" dirty="0" smtClean="0">
                <a:latin typeface="Verdana"/>
                <a:ea typeface="Tahoma" panose="020B0604030504040204" pitchFamily="34" charset="0"/>
                <a:cs typeface="Verdana"/>
              </a:rPr>
              <a:t>	  An individual </a:t>
            </a:r>
            <a:r>
              <a:rPr lang="en-US" i="1" dirty="0">
                <a:latin typeface="Verdana"/>
                <a:ea typeface="Tahoma" panose="020B0604030504040204" pitchFamily="34" charset="0"/>
                <a:cs typeface="Verdana"/>
              </a:rPr>
              <a:t>working </a:t>
            </a:r>
            <a:r>
              <a:rPr lang="en-US" i="1" dirty="0" smtClean="0">
                <a:latin typeface="Verdana"/>
                <a:ea typeface="Tahoma" panose="020B0604030504040204" pitchFamily="34" charset="0"/>
                <a:cs typeface="Verdana"/>
              </a:rPr>
              <a:t>under </a:t>
            </a:r>
            <a:r>
              <a:rPr lang="en-US" i="1" dirty="0">
                <a:latin typeface="Verdana"/>
                <a:ea typeface="Tahoma" panose="020B0604030504040204" pitchFamily="34" charset="0"/>
                <a:cs typeface="Verdana"/>
              </a:rPr>
              <a:t>a </a:t>
            </a:r>
            <a:r>
              <a:rPr lang="en-US" i="1" dirty="0" smtClean="0">
                <a:latin typeface="Verdana"/>
                <a:ea typeface="Tahoma" panose="020B0604030504040204" pitchFamily="34" charset="0"/>
                <a:cs typeface="Verdana"/>
              </a:rPr>
              <a:t>social security number that is not employed by 	  any other State of NC agency or on the UNC-CH payroll within the last 12 	 	  months.  </a:t>
            </a:r>
          </a:p>
          <a:p>
            <a:pPr marL="0" indent="0">
              <a:buNone/>
            </a:pPr>
            <a:endParaRPr lang="en-US" b="1" i="1" dirty="0" smtClean="0">
              <a:latin typeface="Verdana"/>
              <a:ea typeface="Tahoma" panose="020B0604030504040204" pitchFamily="34" charset="0"/>
              <a:cs typeface="Verdana"/>
            </a:endParaRPr>
          </a:p>
          <a:p>
            <a:pPr marL="0" indent="0">
              <a:buNone/>
            </a:pPr>
            <a:r>
              <a:rPr lang="en-US" b="1" i="1" dirty="0" smtClean="0">
                <a:latin typeface="Verdana"/>
                <a:ea typeface="Tahoma" panose="020B0604030504040204" pitchFamily="34" charset="0"/>
                <a:cs typeface="Verdana"/>
              </a:rPr>
              <a:t>	  NOTE:</a:t>
            </a:r>
            <a:r>
              <a:rPr lang="en-US" i="1" dirty="0" smtClean="0">
                <a:latin typeface="Verdana"/>
                <a:ea typeface="Tahoma" panose="020B0604030504040204" pitchFamily="34" charset="0"/>
                <a:cs typeface="Verdana"/>
              </a:rPr>
              <a:t> If the individual is working under a business tax ID, they can invoice 	  as a regular supplier if the services are $5,000 or less, but if $5,000.01 or 	  more a purchase order will need to be requested through a requisition with a 	  quote.</a:t>
            </a:r>
          </a:p>
          <a:p>
            <a:pPr marL="0" indent="0">
              <a:buNone/>
            </a:pPr>
            <a:endParaRPr lang="en-US" i="1" dirty="0">
              <a:latin typeface="Verdana"/>
              <a:ea typeface="Tahoma" panose="020B0604030504040204" pitchFamily="34" charset="0"/>
              <a:cs typeface="Verdana"/>
            </a:endParaRPr>
          </a:p>
          <a:p>
            <a:pPr marL="0" indent="0">
              <a:buNone/>
            </a:pPr>
            <a:r>
              <a:rPr lang="en-US" i="1" dirty="0">
                <a:latin typeface="Verdana"/>
                <a:ea typeface="Tahoma" panose="020B0604030504040204" pitchFamily="34" charset="0"/>
                <a:cs typeface="Verdana"/>
              </a:rPr>
              <a:t>	</a:t>
            </a:r>
            <a:r>
              <a:rPr lang="en-US" i="1" dirty="0" smtClean="0">
                <a:latin typeface="Verdana"/>
                <a:ea typeface="Tahoma" panose="020B0604030504040204" pitchFamily="34" charset="0"/>
                <a:cs typeface="Verdana"/>
              </a:rPr>
              <a:t>  </a:t>
            </a:r>
            <a:r>
              <a:rPr lang="en-US" i="1" dirty="0" smtClean="0">
                <a:latin typeface="Verdana"/>
                <a:ea typeface="Tahoma" panose="020B0604030504040204" pitchFamily="34" charset="0"/>
                <a:cs typeface="Verdana"/>
                <a:hlinkClick r:id="rId3" action="ppaction://hlinkpres?slideindex=1&amp;slidetitle="/>
              </a:rPr>
              <a:t>https://unc.policystat.com/policy/4756349/latest/ </a:t>
            </a:r>
            <a:endParaRPr lang="en-US" i="1" dirty="0" smtClean="0">
              <a:latin typeface="Verdana"/>
              <a:ea typeface="Tahoma" panose="020B0604030504040204" pitchFamily="34" charset="0"/>
              <a:cs typeface="Verdana"/>
            </a:endParaRPr>
          </a:p>
        </p:txBody>
      </p:sp>
      <p:sp>
        <p:nvSpPr>
          <p:cNvPr id="16" name="Rectangle 9"/>
          <p:cNvSpPr>
            <a:spLocks noChangeArrowheads="1"/>
          </p:cNvSpPr>
          <p:nvPr/>
        </p:nvSpPr>
        <p:spPr bwMode="auto">
          <a:xfrm>
            <a:off x="-71718" y="902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Example:  Full </a:t>
            </a:r>
            <a:r>
              <a:rPr kumimoji="0" lang="en-US" altLang="en-US" sz="1100" b="0" i="0" u="none" strike="noStrike" cap="none" normalizeH="0" baseline="0" dirty="0" err="1"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chartfield</a:t>
            </a:r>
            <a:r>
              <a:rPr kumimoji="0" lang="en-US" altLang="en-US" sz="11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string (CFS)</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 name="Picture 1"/>
          <p:cNvPicPr>
            <a:picLocks noChangeAspect="1"/>
          </p:cNvPicPr>
          <p:nvPr/>
        </p:nvPicPr>
        <p:blipFill>
          <a:blip r:embed="rId4"/>
          <a:stretch>
            <a:fillRect/>
          </a:stretch>
        </p:blipFill>
        <p:spPr>
          <a:xfrm>
            <a:off x="7567696" y="6281829"/>
            <a:ext cx="1219306" cy="310923"/>
          </a:xfrm>
          <a:prstGeom prst="rect">
            <a:avLst/>
          </a:prstGeom>
        </p:spPr>
      </p:pic>
    </p:spTree>
    <p:extLst>
      <p:ext uri="{BB962C8B-B14F-4D97-AF65-F5344CB8AC3E}">
        <p14:creationId xmlns:p14="http://schemas.microsoft.com/office/powerpoint/2010/main" val="1097778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64478"/>
            <a:ext cx="9144000" cy="509313"/>
          </a:xfrm>
          <a:prstGeom prst="rect">
            <a:avLst/>
          </a:prstGeom>
          <a:solidFill>
            <a:srgbClr val="3A7EC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latin typeface="Gill Sans MT"/>
                <a:cs typeface="Gill Sans MT"/>
              </a:rPr>
              <a:t>Requesting Services</a:t>
            </a:r>
          </a:p>
        </p:txBody>
      </p:sp>
      <p:pic>
        <p:nvPicPr>
          <p:cNvPr id="6" name="Picture 5" descr="UNC_GILLINGS_542_transp_bg_200px_w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028" y="155351"/>
            <a:ext cx="1219119" cy="310875"/>
          </a:xfrm>
          <a:prstGeom prst="rect">
            <a:avLst/>
          </a:prstGeom>
        </p:spPr>
      </p:pic>
      <p:sp>
        <p:nvSpPr>
          <p:cNvPr id="3" name="Rectangle 2"/>
          <p:cNvSpPr/>
          <p:nvPr/>
        </p:nvSpPr>
        <p:spPr>
          <a:xfrm>
            <a:off x="510988" y="1556484"/>
            <a:ext cx="8498541" cy="344069"/>
          </a:xfrm>
          <a:prstGeom prst="rect">
            <a:avLst/>
          </a:prstGeom>
        </p:spPr>
        <p:txBody>
          <a:bodyPr wrap="square">
            <a:spAutoFit/>
          </a:bodyPr>
          <a:lstStyle/>
          <a:p>
            <a:pPr lvl="2">
              <a:lnSpc>
                <a:spcPct val="107000"/>
              </a:lnSpc>
              <a:spcAft>
                <a:spcPts val="800"/>
              </a:spcAft>
            </a:pP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1164690" y="1755224"/>
            <a:ext cx="5932796" cy="3802901"/>
          </a:xfrm>
          <a:prstGeom prst="rect">
            <a:avLst/>
          </a:prstGeom>
        </p:spPr>
        <p:txBody>
          <a:bodyPr wrap="square">
            <a:spAutoFit/>
          </a:bodyPr>
          <a:lstStyle/>
          <a:p>
            <a:pPr marL="285750" indent="-285750">
              <a:buFont typeface="Arial" panose="020B0604020202020204" pitchFamily="34" charset="0"/>
              <a:buChar char="•"/>
            </a:pPr>
            <a:r>
              <a:rPr lang="en-US" sz="1600" dirty="0">
                <a:latin typeface="Verdana"/>
                <a:ea typeface="Tahoma" panose="020B0604030504040204" pitchFamily="34" charset="0"/>
                <a:cs typeface="Verdana"/>
              </a:rPr>
              <a:t>What type of services?</a:t>
            </a:r>
          </a:p>
          <a:p>
            <a:r>
              <a:rPr lang="en-US" sz="1600" dirty="0">
                <a:latin typeface="Verdana"/>
                <a:ea typeface="Tahoma" panose="020B0604030504040204" pitchFamily="34" charset="0"/>
                <a:cs typeface="Verdana"/>
              </a:rPr>
              <a:t>	</a:t>
            </a:r>
            <a:endParaRPr lang="en-US" sz="1600" dirty="0" smtClean="0">
              <a:latin typeface="Verdana"/>
              <a:ea typeface="Tahoma" panose="020B0604030504040204" pitchFamily="34" charset="0"/>
              <a:cs typeface="Verdana"/>
            </a:endParaRPr>
          </a:p>
          <a:p>
            <a:r>
              <a:rPr lang="en-US" sz="1600" dirty="0">
                <a:latin typeface="Verdana"/>
                <a:ea typeface="Tahoma" panose="020B0604030504040204" pitchFamily="34" charset="0"/>
                <a:cs typeface="Verdana"/>
              </a:rPr>
              <a:t>	</a:t>
            </a:r>
            <a:r>
              <a:rPr lang="en-US" sz="1600" b="1" i="1" dirty="0" smtClean="0">
                <a:latin typeface="Verdana"/>
                <a:ea typeface="Tahoma" panose="020B0604030504040204" pitchFamily="34" charset="0"/>
                <a:cs typeface="Verdana"/>
              </a:rPr>
              <a:t>Any</a:t>
            </a:r>
            <a:r>
              <a:rPr lang="en-US" sz="1600" i="1" dirty="0" smtClean="0">
                <a:latin typeface="Verdana"/>
                <a:ea typeface="Tahoma" panose="020B0604030504040204" pitchFamily="34" charset="0"/>
                <a:cs typeface="Verdana"/>
              </a:rPr>
              <a:t> type of services, including, but not limited to…</a:t>
            </a:r>
            <a:endParaRPr lang="en-US" sz="1600" i="1" dirty="0">
              <a:latin typeface="Verdana"/>
              <a:ea typeface="Tahoma" panose="020B0604030504040204" pitchFamily="34" charset="0"/>
              <a:cs typeface="Verdana"/>
            </a:endParaRPr>
          </a:p>
          <a:p>
            <a:endParaRPr lang="en-US" sz="1600" i="1" dirty="0" smtClean="0">
              <a:latin typeface="Verdana"/>
              <a:ea typeface="Tahoma" panose="020B0604030504040204" pitchFamily="34" charset="0"/>
              <a:cs typeface="Verdana"/>
            </a:endParaRPr>
          </a:p>
          <a:p>
            <a:r>
              <a:rPr lang="en-US" sz="1600" i="1" dirty="0">
                <a:latin typeface="Verdana"/>
                <a:ea typeface="Tahoma" panose="020B0604030504040204" pitchFamily="34" charset="0"/>
                <a:cs typeface="Verdana"/>
              </a:rPr>
              <a:t>	</a:t>
            </a:r>
            <a:r>
              <a:rPr lang="en-US" sz="1600" i="1" dirty="0" smtClean="0">
                <a:latin typeface="Verdana"/>
                <a:ea typeface="Tahoma" panose="020B0604030504040204" pitchFamily="34" charset="0"/>
                <a:cs typeface="Verdana"/>
              </a:rPr>
              <a:t>	- Consultants</a:t>
            </a:r>
            <a:endParaRPr lang="en-US" sz="1600" i="1" dirty="0">
              <a:latin typeface="Verdana"/>
              <a:ea typeface="Tahoma" panose="020B0604030504040204" pitchFamily="34" charset="0"/>
              <a:cs typeface="Verdana"/>
            </a:endParaRPr>
          </a:p>
          <a:p>
            <a:r>
              <a:rPr lang="en-US" sz="1600" i="1" dirty="0">
                <a:latin typeface="Verdana"/>
                <a:ea typeface="Tahoma" panose="020B0604030504040204" pitchFamily="34" charset="0"/>
                <a:cs typeface="Verdana"/>
              </a:rPr>
              <a:t>	</a:t>
            </a:r>
            <a:r>
              <a:rPr lang="en-US" sz="1600" i="1" dirty="0" smtClean="0">
                <a:latin typeface="Verdana"/>
                <a:ea typeface="Tahoma" panose="020B0604030504040204" pitchFamily="34" charset="0"/>
                <a:cs typeface="Verdana"/>
              </a:rPr>
              <a:t>	- </a:t>
            </a:r>
            <a:r>
              <a:rPr lang="en-US" sz="1600" i="1" dirty="0">
                <a:latin typeface="Verdana"/>
                <a:ea typeface="Tahoma" panose="020B0604030504040204" pitchFamily="34" charset="0"/>
                <a:cs typeface="Verdana"/>
              </a:rPr>
              <a:t>Speakers</a:t>
            </a:r>
          </a:p>
          <a:p>
            <a:r>
              <a:rPr lang="en-US" sz="1600" i="1" dirty="0">
                <a:latin typeface="Verdana"/>
                <a:ea typeface="Tahoma" panose="020B0604030504040204" pitchFamily="34" charset="0"/>
                <a:cs typeface="Verdana"/>
              </a:rPr>
              <a:t>	</a:t>
            </a:r>
            <a:r>
              <a:rPr lang="en-US" sz="1600" i="1" dirty="0" smtClean="0">
                <a:latin typeface="Verdana"/>
                <a:ea typeface="Tahoma" panose="020B0604030504040204" pitchFamily="34" charset="0"/>
                <a:cs typeface="Verdana"/>
              </a:rPr>
              <a:t>	- </a:t>
            </a:r>
            <a:r>
              <a:rPr lang="en-US" sz="1600" i="1" dirty="0">
                <a:latin typeface="Verdana"/>
                <a:ea typeface="Tahoma" panose="020B0604030504040204" pitchFamily="34" charset="0"/>
                <a:cs typeface="Verdana"/>
              </a:rPr>
              <a:t>Honorariums</a:t>
            </a:r>
          </a:p>
          <a:p>
            <a:r>
              <a:rPr lang="en-US" sz="1600" i="1" dirty="0">
                <a:latin typeface="Verdana"/>
                <a:ea typeface="Tahoma" panose="020B0604030504040204" pitchFamily="34" charset="0"/>
                <a:cs typeface="Verdana"/>
              </a:rPr>
              <a:t>	</a:t>
            </a:r>
            <a:r>
              <a:rPr lang="en-US" sz="1600" i="1" dirty="0" smtClean="0">
                <a:latin typeface="Verdana"/>
                <a:ea typeface="Tahoma" panose="020B0604030504040204" pitchFamily="34" charset="0"/>
                <a:cs typeface="Verdana"/>
              </a:rPr>
              <a:t>	- </a:t>
            </a:r>
            <a:r>
              <a:rPr lang="en-US" sz="1600" i="1" dirty="0">
                <a:latin typeface="Verdana"/>
                <a:ea typeface="Tahoma" panose="020B0604030504040204" pitchFamily="34" charset="0"/>
                <a:cs typeface="Verdana"/>
              </a:rPr>
              <a:t>Photographers</a:t>
            </a:r>
          </a:p>
          <a:p>
            <a:r>
              <a:rPr lang="en-US" sz="1600" i="1" dirty="0">
                <a:latin typeface="Verdana"/>
                <a:ea typeface="Tahoma" panose="020B0604030504040204" pitchFamily="34" charset="0"/>
                <a:cs typeface="Verdana"/>
              </a:rPr>
              <a:t>	</a:t>
            </a:r>
            <a:r>
              <a:rPr lang="en-US" sz="1600" i="1" dirty="0" smtClean="0">
                <a:latin typeface="Verdana"/>
                <a:ea typeface="Tahoma" panose="020B0604030504040204" pitchFamily="34" charset="0"/>
                <a:cs typeface="Verdana"/>
              </a:rPr>
              <a:t>	- </a:t>
            </a:r>
            <a:r>
              <a:rPr lang="en-US" sz="1600" i="1" dirty="0">
                <a:latin typeface="Verdana"/>
                <a:ea typeface="Tahoma" panose="020B0604030504040204" pitchFamily="34" charset="0"/>
                <a:cs typeface="Verdana"/>
              </a:rPr>
              <a:t>Videographers</a:t>
            </a:r>
          </a:p>
          <a:p>
            <a:r>
              <a:rPr lang="en-US" sz="1600" i="1" dirty="0">
                <a:latin typeface="Verdana"/>
                <a:ea typeface="Tahoma" panose="020B0604030504040204" pitchFamily="34" charset="0"/>
                <a:cs typeface="Verdana"/>
              </a:rPr>
              <a:t>	</a:t>
            </a:r>
            <a:r>
              <a:rPr lang="en-US" sz="1600" i="1" dirty="0" smtClean="0">
                <a:latin typeface="Verdana"/>
                <a:ea typeface="Tahoma" panose="020B0604030504040204" pitchFamily="34" charset="0"/>
                <a:cs typeface="Verdana"/>
              </a:rPr>
              <a:t>	- </a:t>
            </a:r>
            <a:r>
              <a:rPr lang="en-US" sz="1600" i="1" dirty="0">
                <a:latin typeface="Verdana"/>
                <a:ea typeface="Tahoma" panose="020B0604030504040204" pitchFamily="34" charset="0"/>
                <a:cs typeface="Verdana"/>
              </a:rPr>
              <a:t>DJs</a:t>
            </a:r>
          </a:p>
          <a:p>
            <a:r>
              <a:rPr lang="en-US" sz="1600" i="1" dirty="0">
                <a:latin typeface="Verdana"/>
                <a:ea typeface="Tahoma" panose="020B0604030504040204" pitchFamily="34" charset="0"/>
                <a:cs typeface="Verdana"/>
              </a:rPr>
              <a:t>	</a:t>
            </a:r>
            <a:r>
              <a:rPr lang="en-US" sz="1600" i="1" dirty="0" smtClean="0">
                <a:latin typeface="Verdana"/>
                <a:ea typeface="Tahoma" panose="020B0604030504040204" pitchFamily="34" charset="0"/>
                <a:cs typeface="Verdana"/>
              </a:rPr>
              <a:t>	- </a:t>
            </a:r>
            <a:r>
              <a:rPr lang="en-US" sz="1600" i="1" dirty="0">
                <a:latin typeface="Verdana"/>
                <a:ea typeface="Tahoma" panose="020B0604030504040204" pitchFamily="34" charset="0"/>
                <a:cs typeface="Verdana"/>
              </a:rPr>
              <a:t>Musicians</a:t>
            </a:r>
          </a:p>
          <a:p>
            <a:r>
              <a:rPr lang="en-US" sz="1600" i="1" dirty="0">
                <a:latin typeface="Verdana"/>
                <a:ea typeface="Tahoma" panose="020B0604030504040204" pitchFamily="34" charset="0"/>
                <a:cs typeface="Verdana"/>
              </a:rPr>
              <a:t>	</a:t>
            </a:r>
            <a:r>
              <a:rPr lang="en-US" sz="1600" i="1" dirty="0" smtClean="0">
                <a:latin typeface="Verdana"/>
                <a:ea typeface="Tahoma" panose="020B0604030504040204" pitchFamily="34" charset="0"/>
                <a:cs typeface="Verdana"/>
              </a:rPr>
              <a:t>	- </a:t>
            </a:r>
            <a:r>
              <a:rPr lang="en-US" sz="1600" i="1" dirty="0">
                <a:latin typeface="Verdana"/>
                <a:ea typeface="Tahoma" panose="020B0604030504040204" pitchFamily="34" charset="0"/>
                <a:cs typeface="Verdana"/>
              </a:rPr>
              <a:t>Transcribers</a:t>
            </a:r>
          </a:p>
          <a:p>
            <a:r>
              <a:rPr lang="en-US" sz="1600" i="1" dirty="0">
                <a:latin typeface="Verdana"/>
                <a:ea typeface="Tahoma" panose="020B0604030504040204" pitchFamily="34" charset="0"/>
                <a:cs typeface="Verdana"/>
              </a:rPr>
              <a:t>	</a:t>
            </a:r>
            <a:r>
              <a:rPr lang="en-US" sz="1600" i="1" dirty="0" smtClean="0">
                <a:latin typeface="Verdana"/>
                <a:ea typeface="Tahoma" panose="020B0604030504040204" pitchFamily="34" charset="0"/>
                <a:cs typeface="Verdana"/>
              </a:rPr>
              <a:t>	- Graphic Design</a:t>
            </a:r>
          </a:p>
          <a:p>
            <a:r>
              <a:rPr lang="en-US" sz="1600" i="1" dirty="0">
                <a:latin typeface="Verdana"/>
                <a:ea typeface="Tahoma" panose="020B0604030504040204" pitchFamily="34" charset="0"/>
                <a:cs typeface="Verdana"/>
              </a:rPr>
              <a:t>	</a:t>
            </a:r>
            <a:r>
              <a:rPr lang="en-US" sz="1600" i="1" dirty="0" smtClean="0">
                <a:latin typeface="Verdana"/>
                <a:ea typeface="Tahoma" panose="020B0604030504040204" pitchFamily="34" charset="0"/>
                <a:cs typeface="Verdana"/>
              </a:rPr>
              <a:t>	- etc</a:t>
            </a:r>
            <a:r>
              <a:rPr lang="en-US" sz="1600" i="1" dirty="0">
                <a:latin typeface="Verdana"/>
                <a:ea typeface="Tahoma" panose="020B0604030504040204" pitchFamily="34" charset="0"/>
                <a:cs typeface="Verdana"/>
              </a:rPr>
              <a:t>…</a:t>
            </a:r>
          </a:p>
          <a:p>
            <a:pPr marL="342900" marR="0" lvl="0" indent="-342900">
              <a:lnSpc>
                <a:spcPct val="107000"/>
              </a:lnSpc>
              <a:spcBef>
                <a:spcPts val="0"/>
              </a:spcBef>
              <a:spcAft>
                <a:spcPts val="800"/>
              </a:spcAft>
              <a:buFont typeface="Courier New" panose="02070309020205020404" pitchFamily="49" charset="0"/>
              <a:buChar char="o"/>
            </a:pPr>
            <a:endParaRPr lang="en-US" sz="16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2"/>
          <p:cNvPicPr>
            <a:picLocks noChangeAspect="1"/>
          </p:cNvPicPr>
          <p:nvPr/>
        </p:nvPicPr>
        <p:blipFill>
          <a:blip r:embed="rId3"/>
          <a:stretch>
            <a:fillRect/>
          </a:stretch>
        </p:blipFill>
        <p:spPr>
          <a:xfrm>
            <a:off x="7672199" y="6293824"/>
            <a:ext cx="1219306" cy="310923"/>
          </a:xfrm>
          <a:prstGeom prst="rect">
            <a:avLst/>
          </a:prstGeom>
        </p:spPr>
      </p:pic>
    </p:spTree>
    <p:extLst>
      <p:ext uri="{BB962C8B-B14F-4D97-AF65-F5344CB8AC3E}">
        <p14:creationId xmlns:p14="http://schemas.microsoft.com/office/powerpoint/2010/main" val="268502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64478"/>
            <a:ext cx="9144000" cy="492535"/>
          </a:xfrm>
          <a:prstGeom prst="rect">
            <a:avLst/>
          </a:prstGeom>
          <a:solidFill>
            <a:srgbClr val="3A7EC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latin typeface="Gill Sans MT"/>
                <a:cs typeface="Gill Sans MT"/>
              </a:rPr>
              <a:t>Required Documents</a:t>
            </a:r>
            <a:endParaRPr lang="en-US" sz="2800" b="1" dirty="0">
              <a:latin typeface="Gill Sans MT"/>
              <a:cs typeface="Gill Sans MT"/>
            </a:endParaRPr>
          </a:p>
        </p:txBody>
      </p:sp>
      <p:pic>
        <p:nvPicPr>
          <p:cNvPr id="6" name="Picture 5" descr="UNC_GILLINGS_542_transp_bg_200px_w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028" y="155351"/>
            <a:ext cx="1219119" cy="310875"/>
          </a:xfrm>
          <a:prstGeom prst="rect">
            <a:avLst/>
          </a:prstGeom>
        </p:spPr>
      </p:pic>
      <p:sp>
        <p:nvSpPr>
          <p:cNvPr id="7" name="Content Placeholder 7"/>
          <p:cNvSpPr>
            <a:spLocks noGrp="1"/>
          </p:cNvSpPr>
          <p:nvPr>
            <p:ph sz="half" idx="1"/>
          </p:nvPr>
        </p:nvSpPr>
        <p:spPr>
          <a:xfrm>
            <a:off x="228028" y="1342240"/>
            <a:ext cx="8664960" cy="5166136"/>
          </a:xfrm>
        </p:spPr>
        <p:txBody>
          <a:bodyPr>
            <a:normAutofit fontScale="55000" lnSpcReduction="20000"/>
          </a:bodyPr>
          <a:lstStyle/>
          <a:p>
            <a:r>
              <a:rPr lang="en-US" dirty="0" smtClean="0"/>
              <a:t>The </a:t>
            </a:r>
            <a:r>
              <a:rPr lang="en-US" dirty="0"/>
              <a:t>following documents are required when requesting and </a:t>
            </a:r>
            <a:r>
              <a:rPr lang="en-US" dirty="0" smtClean="0"/>
              <a:t>IC:	</a:t>
            </a:r>
            <a:endParaRPr lang="en-US" dirty="0" smtClean="0"/>
          </a:p>
          <a:p>
            <a:endParaRPr lang="en-US" dirty="0"/>
          </a:p>
          <a:p>
            <a:pPr marL="0" lvl="0" indent="0">
              <a:buNone/>
            </a:pPr>
            <a:r>
              <a:rPr lang="en-US" dirty="0" smtClean="0"/>
              <a:t>	</a:t>
            </a:r>
            <a:r>
              <a:rPr lang="en-US" i="1" dirty="0" smtClean="0"/>
              <a:t>- </a:t>
            </a:r>
            <a:r>
              <a:rPr lang="en-US" b="1" i="1" dirty="0" smtClean="0"/>
              <a:t>Background </a:t>
            </a:r>
            <a:r>
              <a:rPr lang="en-US" b="1" i="1" dirty="0"/>
              <a:t>Check </a:t>
            </a:r>
            <a:r>
              <a:rPr lang="en-US" i="1" dirty="0"/>
              <a:t>– Waived if working outside the U.S., assignment is seven or </a:t>
            </a:r>
            <a:r>
              <a:rPr lang="en-US" i="1" dirty="0" smtClean="0"/>
              <a:t>less calendar </a:t>
            </a:r>
            <a:r>
              <a:rPr lang="en-US" i="1" dirty="0"/>
              <a:t>days </a:t>
            </a:r>
            <a:r>
              <a:rPr lang="en-US" i="1" dirty="0" smtClean="0"/>
              <a:t>	  	  without </a:t>
            </a:r>
            <a:r>
              <a:rPr lang="en-US" i="1" dirty="0"/>
              <a:t>any </a:t>
            </a:r>
            <a:r>
              <a:rPr lang="en-US" i="1" dirty="0" smtClean="0"/>
              <a:t>continuous relationship </a:t>
            </a:r>
            <a:r>
              <a:rPr lang="en-US" i="1" dirty="0"/>
              <a:t>and involves supervised access to </a:t>
            </a:r>
            <a:r>
              <a:rPr lang="en-US" i="1" dirty="0" smtClean="0"/>
              <a:t>sensitive </a:t>
            </a:r>
            <a:r>
              <a:rPr lang="en-US" i="1" dirty="0"/>
              <a:t>populations or </a:t>
            </a:r>
            <a:r>
              <a:rPr lang="en-US" i="1" dirty="0" smtClean="0"/>
              <a:t>	 	  sensitive </a:t>
            </a:r>
            <a:r>
              <a:rPr lang="en-US" i="1" dirty="0"/>
              <a:t>facilities.  As of October </a:t>
            </a:r>
            <a:r>
              <a:rPr lang="en-US" i="1" dirty="0" smtClean="0"/>
              <a:t>13</a:t>
            </a:r>
            <a:r>
              <a:rPr lang="en-US" i="1" dirty="0"/>
              <a:t>, 2017 all </a:t>
            </a:r>
            <a:r>
              <a:rPr lang="en-US" i="1" dirty="0" smtClean="0"/>
              <a:t>photography and </a:t>
            </a:r>
            <a:r>
              <a:rPr lang="en-US" i="1" dirty="0"/>
              <a:t>video-related services </a:t>
            </a:r>
            <a:r>
              <a:rPr lang="en-US" i="1" dirty="0" smtClean="0"/>
              <a:t>must include 	 	  background </a:t>
            </a:r>
            <a:r>
              <a:rPr lang="en-US" i="1" dirty="0"/>
              <a:t>checks.</a:t>
            </a:r>
          </a:p>
          <a:p>
            <a:pPr marL="0" lvl="0" indent="0">
              <a:buNone/>
            </a:pPr>
            <a:r>
              <a:rPr lang="en-US" i="1" dirty="0" smtClean="0"/>
              <a:t>	- </a:t>
            </a:r>
            <a:r>
              <a:rPr lang="en-US" b="1" i="1" dirty="0" smtClean="0"/>
              <a:t>708.1.1f -</a:t>
            </a:r>
            <a:r>
              <a:rPr lang="en-US" i="1" dirty="0" smtClean="0"/>
              <a:t> </a:t>
            </a:r>
            <a:r>
              <a:rPr lang="en-US" b="1" i="1" dirty="0" smtClean="0"/>
              <a:t>Employee/Independent </a:t>
            </a:r>
            <a:r>
              <a:rPr lang="en-US" b="1" i="1" dirty="0" smtClean="0"/>
              <a:t>Contractor Determination Checklist Form (EICDC) </a:t>
            </a:r>
            <a:r>
              <a:rPr lang="en-US" i="1" dirty="0" smtClean="0"/>
              <a:t>- </a:t>
            </a:r>
            <a:r>
              <a:rPr lang="en-US" i="1" dirty="0" smtClean="0"/>
              <a:t>NOTE</a:t>
            </a:r>
            <a:r>
              <a:rPr lang="en-US" i="1" dirty="0" smtClean="0"/>
              <a:t>: All IC </a:t>
            </a:r>
            <a:r>
              <a:rPr lang="en-US" i="1" dirty="0" smtClean="0"/>
              <a:t>	  	  agreements </a:t>
            </a:r>
            <a:r>
              <a:rPr lang="en-US" i="1" dirty="0" smtClean="0"/>
              <a:t>terminate after one full year of service.  Submit a new IC </a:t>
            </a:r>
            <a:r>
              <a:rPr lang="en-US" i="1" dirty="0" smtClean="0"/>
              <a:t>form </a:t>
            </a:r>
            <a:r>
              <a:rPr lang="en-US" i="1" dirty="0" smtClean="0"/>
              <a:t>if services will </a:t>
            </a:r>
            <a:r>
              <a:rPr lang="en-US" i="1" dirty="0" smtClean="0"/>
              <a:t>continue </a:t>
            </a:r>
            <a:r>
              <a:rPr lang="en-US" i="1" dirty="0" smtClean="0"/>
              <a:t>after </a:t>
            </a:r>
            <a:r>
              <a:rPr lang="en-US" i="1" dirty="0" smtClean="0"/>
              <a:t>	  one </a:t>
            </a:r>
            <a:r>
              <a:rPr lang="en-US" i="1" dirty="0" smtClean="0"/>
              <a:t>year.</a:t>
            </a:r>
          </a:p>
          <a:p>
            <a:pPr marL="0" lvl="0" indent="0">
              <a:buNone/>
            </a:pPr>
            <a:r>
              <a:rPr lang="en-US" i="1" dirty="0" smtClean="0"/>
              <a:t>	- </a:t>
            </a:r>
            <a:r>
              <a:rPr lang="en-US" b="1" i="1" dirty="0" smtClean="0"/>
              <a:t>Scope </a:t>
            </a:r>
            <a:r>
              <a:rPr lang="en-US" b="1" i="1" dirty="0"/>
              <a:t>of work (SOW) </a:t>
            </a:r>
            <a:r>
              <a:rPr lang="en-US" b="1" i="1" dirty="0" smtClean="0"/>
              <a:t>Statement </a:t>
            </a:r>
            <a:r>
              <a:rPr lang="en-US" i="1" dirty="0"/>
              <a:t>- Section 3 of EICDC form</a:t>
            </a:r>
          </a:p>
          <a:p>
            <a:pPr marL="0" lvl="0" indent="0">
              <a:buNone/>
            </a:pPr>
            <a:r>
              <a:rPr lang="en-US" i="1" dirty="0" smtClean="0"/>
              <a:t>	- </a:t>
            </a:r>
            <a:r>
              <a:rPr lang="en-US" b="1" i="1" dirty="0" smtClean="0"/>
              <a:t>Conflict of Interest Form and Training</a:t>
            </a:r>
            <a:r>
              <a:rPr lang="en-US" i="1" dirty="0" smtClean="0"/>
              <a:t>- </a:t>
            </a:r>
            <a:r>
              <a:rPr lang="en-US" i="1" dirty="0"/>
              <a:t>Only if funded from Office of Sponsored </a:t>
            </a:r>
            <a:r>
              <a:rPr lang="en-US" i="1" dirty="0" smtClean="0"/>
              <a:t>Research projects</a:t>
            </a:r>
            <a:r>
              <a:rPr lang="en-US" i="1" dirty="0"/>
              <a:t>.</a:t>
            </a:r>
          </a:p>
          <a:p>
            <a:pPr marL="0" lvl="0" indent="0">
              <a:buNone/>
            </a:pPr>
            <a:r>
              <a:rPr lang="en-US" i="1" dirty="0" smtClean="0"/>
              <a:t>	- </a:t>
            </a:r>
            <a:r>
              <a:rPr lang="en-US" b="1" i="1" dirty="0" smtClean="0"/>
              <a:t>W-9</a:t>
            </a:r>
            <a:r>
              <a:rPr lang="en-US" i="1" dirty="0" smtClean="0"/>
              <a:t> </a:t>
            </a:r>
            <a:r>
              <a:rPr lang="en-US" i="1" dirty="0"/>
              <a:t>- If a U.S. citizen</a:t>
            </a:r>
          </a:p>
          <a:p>
            <a:pPr marL="0" lvl="0" indent="0">
              <a:buNone/>
            </a:pPr>
            <a:r>
              <a:rPr lang="en-US" b="1" i="1" dirty="0" smtClean="0"/>
              <a:t>	</a:t>
            </a:r>
            <a:r>
              <a:rPr lang="en-US" i="1" dirty="0" smtClean="0"/>
              <a:t>- </a:t>
            </a:r>
            <a:r>
              <a:rPr lang="en-US" b="1" i="1" dirty="0" smtClean="0"/>
              <a:t>W-8Ben</a:t>
            </a:r>
            <a:r>
              <a:rPr lang="en-US" i="1" dirty="0" smtClean="0"/>
              <a:t> </a:t>
            </a:r>
            <a:r>
              <a:rPr lang="en-US" i="1" dirty="0"/>
              <a:t>- If of foreign region, a W-8Ben form must be completed, along with a copy </a:t>
            </a:r>
            <a:r>
              <a:rPr lang="en-US" i="1" dirty="0" smtClean="0"/>
              <a:t>of </a:t>
            </a:r>
            <a:r>
              <a:rPr lang="en-US" i="1" dirty="0"/>
              <a:t>passport, </a:t>
            </a:r>
            <a:r>
              <a:rPr lang="en-US" i="1" dirty="0" smtClean="0"/>
              <a:t>visa</a:t>
            </a:r>
            <a:r>
              <a:rPr lang="en-US" i="1" dirty="0"/>
              <a:t>, </a:t>
            </a:r>
            <a:r>
              <a:rPr lang="en-US" i="1" dirty="0" smtClean="0"/>
              <a:t>	  or </a:t>
            </a:r>
            <a:r>
              <a:rPr lang="en-US" i="1" dirty="0"/>
              <a:t>ID is required</a:t>
            </a:r>
          </a:p>
          <a:p>
            <a:pPr marL="0" lvl="0" indent="0">
              <a:buNone/>
            </a:pPr>
            <a:r>
              <a:rPr lang="en-US" i="1" dirty="0" smtClean="0"/>
              <a:t>	- </a:t>
            </a:r>
            <a:r>
              <a:rPr lang="en-US" b="1" i="1" dirty="0" smtClean="0"/>
              <a:t>Foreign </a:t>
            </a:r>
            <a:r>
              <a:rPr lang="en-US" b="1" i="1" dirty="0"/>
              <a:t>Vendor Creation Form </a:t>
            </a:r>
            <a:r>
              <a:rPr lang="en-US" i="1" dirty="0"/>
              <a:t>– To set vendor up in the UNC Financial System</a:t>
            </a:r>
          </a:p>
          <a:p>
            <a:pPr marL="0" lvl="0" indent="0">
              <a:buNone/>
            </a:pPr>
            <a:r>
              <a:rPr lang="en-US" i="1" dirty="0" smtClean="0"/>
              <a:t>	- </a:t>
            </a:r>
            <a:r>
              <a:rPr lang="en-US" b="1" i="1" dirty="0" smtClean="0"/>
              <a:t>Wire </a:t>
            </a:r>
            <a:r>
              <a:rPr lang="en-US" b="1" i="1" dirty="0" smtClean="0"/>
              <a:t>Transfer - ACH </a:t>
            </a:r>
            <a:r>
              <a:rPr lang="en-US" b="1" i="1" dirty="0"/>
              <a:t>(</a:t>
            </a:r>
            <a:r>
              <a:rPr lang="en-US" b="1" i="1" dirty="0" smtClean="0"/>
              <a:t>US$) </a:t>
            </a:r>
            <a:r>
              <a:rPr lang="en-US" i="1" dirty="0"/>
              <a:t>- International and U.S.  Banking Info – If paying in US$ </a:t>
            </a:r>
            <a:r>
              <a:rPr lang="en-US" i="1" dirty="0" smtClean="0"/>
              <a:t>only</a:t>
            </a:r>
          </a:p>
          <a:p>
            <a:pPr marL="0" indent="0">
              <a:buNone/>
            </a:pPr>
            <a:r>
              <a:rPr lang="en-US" i="1" dirty="0"/>
              <a:t>	- </a:t>
            </a:r>
            <a:r>
              <a:rPr lang="en-US" b="1" i="1" dirty="0"/>
              <a:t>Wire Transfer (</a:t>
            </a:r>
            <a:r>
              <a:rPr lang="en-US" b="1" i="1" dirty="0" smtClean="0"/>
              <a:t>Foreign Currency) </a:t>
            </a:r>
            <a:r>
              <a:rPr lang="en-US" i="1" dirty="0"/>
              <a:t>- International form – If paying in foreign currency </a:t>
            </a:r>
          </a:p>
          <a:p>
            <a:pPr marL="0" lvl="0" indent="0">
              <a:buNone/>
            </a:pPr>
            <a:r>
              <a:rPr lang="en-US" i="1" dirty="0"/>
              <a:t>	</a:t>
            </a:r>
            <a:r>
              <a:rPr lang="en-US" i="1" dirty="0" smtClean="0"/>
              <a:t>- </a:t>
            </a:r>
            <a:r>
              <a:rPr lang="en-US" sz="2700" b="1" i="1" dirty="0" smtClean="0"/>
              <a:t>IC </a:t>
            </a:r>
            <a:r>
              <a:rPr lang="en-US" sz="2700" b="1" i="1" dirty="0"/>
              <a:t>Invoice </a:t>
            </a:r>
            <a:r>
              <a:rPr lang="en-US" sz="2700" i="1" dirty="0" smtClean="0"/>
              <a:t>– Only offered </a:t>
            </a:r>
            <a:r>
              <a:rPr lang="en-US" sz="2700" i="1" dirty="0"/>
              <a:t>if IC does not have their own template.  </a:t>
            </a:r>
            <a:r>
              <a:rPr lang="en-US" sz="2700" b="1" i="1" dirty="0" smtClean="0"/>
              <a:t>NOTE</a:t>
            </a:r>
            <a:r>
              <a:rPr lang="en-US" sz="2700" i="1" dirty="0" smtClean="0"/>
              <a:t>:  Invoice m</a:t>
            </a:r>
            <a:r>
              <a:rPr lang="en-US" i="1" dirty="0" smtClean="0"/>
              <a:t>ust </a:t>
            </a:r>
            <a:r>
              <a:rPr lang="en-US" i="1" dirty="0" smtClean="0"/>
              <a:t>include </a:t>
            </a:r>
            <a:r>
              <a:rPr lang="en-US" i="1" dirty="0" smtClean="0"/>
              <a:t>invoice </a:t>
            </a:r>
            <a:r>
              <a:rPr lang="en-US" i="1" dirty="0" smtClean="0"/>
              <a:t>	  number</a:t>
            </a:r>
            <a:r>
              <a:rPr lang="en-US" i="1" dirty="0"/>
              <a:t>, invoice date, </a:t>
            </a:r>
            <a:r>
              <a:rPr lang="en-US" i="1" dirty="0" smtClean="0"/>
              <a:t>date when the service </a:t>
            </a:r>
            <a:r>
              <a:rPr lang="en-US" i="1" dirty="0"/>
              <a:t>was provided and details </a:t>
            </a:r>
            <a:r>
              <a:rPr lang="en-US" i="1" dirty="0" smtClean="0"/>
              <a:t>	  of service </a:t>
            </a:r>
            <a:r>
              <a:rPr lang="en-US" i="1" dirty="0"/>
              <a:t>provided</a:t>
            </a:r>
            <a:r>
              <a:rPr lang="en-US" i="1" dirty="0" smtClean="0"/>
              <a:t>.</a:t>
            </a:r>
            <a:endParaRPr lang="en-US" i="1" dirty="0" smtClean="0"/>
          </a:p>
        </p:txBody>
      </p:sp>
      <p:pic>
        <p:nvPicPr>
          <p:cNvPr id="2" name="Picture 1"/>
          <p:cNvPicPr>
            <a:picLocks noChangeAspect="1"/>
          </p:cNvPicPr>
          <p:nvPr/>
        </p:nvPicPr>
        <p:blipFill>
          <a:blip r:embed="rId3"/>
          <a:stretch>
            <a:fillRect/>
          </a:stretch>
        </p:blipFill>
        <p:spPr>
          <a:xfrm>
            <a:off x="7471902" y="6197453"/>
            <a:ext cx="1219306" cy="310923"/>
          </a:xfrm>
          <a:prstGeom prst="rect">
            <a:avLst/>
          </a:prstGeom>
        </p:spPr>
      </p:pic>
    </p:spTree>
    <p:extLst>
      <p:ext uri="{BB962C8B-B14F-4D97-AF65-F5344CB8AC3E}">
        <p14:creationId xmlns:p14="http://schemas.microsoft.com/office/powerpoint/2010/main" val="2239942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64478"/>
            <a:ext cx="9144000" cy="425423"/>
          </a:xfrm>
          <a:prstGeom prst="rect">
            <a:avLst/>
          </a:prstGeom>
          <a:solidFill>
            <a:srgbClr val="3A7EC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latin typeface="Gill Sans MT"/>
                <a:cs typeface="Gill Sans MT"/>
              </a:rPr>
              <a:t>Required Documents</a:t>
            </a:r>
          </a:p>
        </p:txBody>
      </p:sp>
      <p:pic>
        <p:nvPicPr>
          <p:cNvPr id="6" name="Picture 5" descr="UNC_GILLINGS_542_transp_bg_200px_w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028" y="155351"/>
            <a:ext cx="1219119" cy="310875"/>
          </a:xfrm>
          <a:prstGeom prst="rect">
            <a:avLst/>
          </a:prstGeom>
        </p:spPr>
      </p:pic>
      <p:sp>
        <p:nvSpPr>
          <p:cNvPr id="8" name="Content Placeholder 8"/>
          <p:cNvSpPr>
            <a:spLocks noGrp="1"/>
          </p:cNvSpPr>
          <p:nvPr>
            <p:ph sz="half" idx="2"/>
          </p:nvPr>
        </p:nvSpPr>
        <p:spPr>
          <a:xfrm>
            <a:off x="310393" y="1166070"/>
            <a:ext cx="8589545" cy="5468029"/>
          </a:xfrm>
        </p:spPr>
        <p:txBody>
          <a:bodyPr>
            <a:normAutofit fontScale="70000" lnSpcReduction="20000"/>
          </a:bodyPr>
          <a:lstStyle/>
          <a:p>
            <a:r>
              <a:rPr lang="en-US" dirty="0" smtClean="0"/>
              <a:t>Additional </a:t>
            </a:r>
            <a:r>
              <a:rPr lang="en-US" dirty="0"/>
              <a:t>items required </a:t>
            </a:r>
            <a:r>
              <a:rPr lang="en-US" b="1" i="1" u="sng" dirty="0"/>
              <a:t>ONLY</a:t>
            </a:r>
            <a:r>
              <a:rPr lang="en-US" b="1" dirty="0"/>
              <a:t> </a:t>
            </a:r>
            <a:r>
              <a:rPr lang="en-US" dirty="0"/>
              <a:t>if services are provided by a foreign alien in the U.S</a:t>
            </a:r>
            <a:r>
              <a:rPr lang="en-US" dirty="0" smtClean="0"/>
              <a:t>.:</a:t>
            </a:r>
            <a:endParaRPr lang="en-US" dirty="0"/>
          </a:p>
          <a:p>
            <a:pPr marL="0" indent="0">
              <a:buNone/>
            </a:pPr>
            <a:r>
              <a:rPr lang="en-US" dirty="0"/>
              <a:t>	- </a:t>
            </a:r>
            <a:r>
              <a:rPr lang="en-US" b="1" dirty="0" smtClean="0"/>
              <a:t>709.1.1f - Foreign-Vendor-Withholding </a:t>
            </a:r>
            <a:r>
              <a:rPr lang="en-US" b="1" dirty="0"/>
              <a:t>Assessment Form - </a:t>
            </a:r>
            <a:r>
              <a:rPr lang="en-US" b="1" dirty="0" smtClean="0"/>
              <a:t>		 	 	 	 </a:t>
            </a:r>
            <a:r>
              <a:rPr lang="en-US" b="1" dirty="0"/>
              <a:t> </a:t>
            </a:r>
            <a:r>
              <a:rPr lang="en-US" u="sng" dirty="0" smtClean="0">
                <a:hlinkClick r:id="rId3"/>
              </a:rPr>
              <a:t>https</a:t>
            </a:r>
            <a:r>
              <a:rPr lang="en-US" u="sng" dirty="0">
                <a:hlinkClick r:id="rId3"/>
              </a:rPr>
              <a:t>://</a:t>
            </a:r>
            <a:r>
              <a:rPr lang="en-US" u="sng" dirty="0" smtClean="0">
                <a:hlinkClick r:id="rId3"/>
              </a:rPr>
              <a:t>financepolicy.unc.edu/files/2017/06/709.1.1f-Foreign-Vendor-	 	  Form.xlsx</a:t>
            </a:r>
            <a:endParaRPr lang="en-US" b="1" dirty="0"/>
          </a:p>
          <a:p>
            <a:pPr marL="0" indent="0">
              <a:buNone/>
            </a:pPr>
            <a:r>
              <a:rPr lang="en-US" b="1" dirty="0"/>
              <a:t>	- Visa Page</a:t>
            </a:r>
            <a:r>
              <a:rPr lang="en-US" dirty="0"/>
              <a:t> – Copy of Visa</a:t>
            </a:r>
            <a:endParaRPr lang="en-US" b="1" dirty="0"/>
          </a:p>
          <a:p>
            <a:pPr marL="0" indent="0">
              <a:buNone/>
            </a:pPr>
            <a:r>
              <a:rPr lang="en-US" b="1" dirty="0"/>
              <a:t>	- IRS Form I-94 - </a:t>
            </a:r>
            <a:r>
              <a:rPr lang="en-US" u="sng" dirty="0">
                <a:hlinkClick r:id="rId4"/>
              </a:rPr>
              <a:t>https://i94.cbp.dhs.gov/I94/#/</a:t>
            </a:r>
            <a:r>
              <a:rPr lang="en-US" u="sng" dirty="0" smtClean="0">
                <a:hlinkClick r:id="rId4"/>
              </a:rPr>
              <a:t>home</a:t>
            </a:r>
            <a:endParaRPr lang="en-US" u="sng" dirty="0" smtClean="0"/>
          </a:p>
          <a:p>
            <a:pPr marL="0" indent="0">
              <a:buNone/>
            </a:pPr>
            <a:endParaRPr lang="en-US" b="1" dirty="0"/>
          </a:p>
          <a:p>
            <a:r>
              <a:rPr lang="en-US" dirty="0"/>
              <a:t>Additional items required </a:t>
            </a:r>
            <a:r>
              <a:rPr lang="en-US" b="1" i="1" u="sng" dirty="0"/>
              <a:t>ONLY</a:t>
            </a:r>
            <a:r>
              <a:rPr lang="en-US" b="1" dirty="0"/>
              <a:t> </a:t>
            </a:r>
            <a:r>
              <a:rPr lang="en-US" dirty="0"/>
              <a:t>if services are $10,000 or </a:t>
            </a:r>
            <a:r>
              <a:rPr lang="en-US" dirty="0" smtClean="0"/>
              <a:t>more:</a:t>
            </a:r>
            <a:endParaRPr lang="en-US" dirty="0"/>
          </a:p>
          <a:p>
            <a:pPr marL="0" lvl="0" indent="0">
              <a:buNone/>
            </a:pPr>
            <a:r>
              <a:rPr lang="en-US" dirty="0"/>
              <a:t>	</a:t>
            </a:r>
            <a:r>
              <a:rPr lang="en-US" i="1" dirty="0"/>
              <a:t>- </a:t>
            </a:r>
            <a:r>
              <a:rPr lang="en-US" b="1" i="1" dirty="0"/>
              <a:t>IC Services Agreement </a:t>
            </a:r>
            <a:r>
              <a:rPr lang="en-US" i="1" dirty="0"/>
              <a:t>- Complete only if services are $10,000 or more. </a:t>
            </a:r>
            <a:r>
              <a:rPr lang="en-US" b="1" i="1" dirty="0"/>
              <a:t>IC to </a:t>
            </a:r>
            <a:r>
              <a:rPr lang="en-US" b="1" i="1" dirty="0" smtClean="0"/>
              <a:t>	  complete</a:t>
            </a:r>
            <a:endParaRPr lang="en-US" i="1" dirty="0"/>
          </a:p>
          <a:p>
            <a:pPr marL="0" lvl="0" indent="0">
              <a:buNone/>
            </a:pPr>
            <a:r>
              <a:rPr lang="en-US" i="1" dirty="0"/>
              <a:t>	- </a:t>
            </a:r>
            <a:r>
              <a:rPr lang="en-US" b="1" i="1" dirty="0"/>
              <a:t>Waiver of Competition </a:t>
            </a:r>
            <a:r>
              <a:rPr lang="en-US" i="1" dirty="0"/>
              <a:t>- Complete only if services are $10,000 or more.  </a:t>
            </a:r>
            <a:r>
              <a:rPr lang="en-US" i="1" dirty="0" smtClean="0"/>
              <a:t>	  	  </a:t>
            </a:r>
            <a:r>
              <a:rPr lang="en-US" b="1" i="1" dirty="0" smtClean="0"/>
              <a:t>Completed </a:t>
            </a:r>
            <a:r>
              <a:rPr lang="en-US" b="1" i="1" dirty="0"/>
              <a:t>by the </a:t>
            </a:r>
            <a:r>
              <a:rPr lang="en-US" i="1" dirty="0"/>
              <a:t>p</a:t>
            </a:r>
            <a:r>
              <a:rPr lang="en-US" b="1" i="1" dirty="0"/>
              <a:t>erson making request</a:t>
            </a:r>
            <a:endParaRPr lang="en-US" i="1" dirty="0"/>
          </a:p>
          <a:p>
            <a:pPr marL="0" lvl="0" indent="0">
              <a:buNone/>
            </a:pPr>
            <a:r>
              <a:rPr lang="en-US" i="1" dirty="0"/>
              <a:t>	- </a:t>
            </a:r>
            <a:r>
              <a:rPr lang="en-US" b="1" i="1" dirty="0"/>
              <a:t>Sole Source Justification </a:t>
            </a:r>
            <a:r>
              <a:rPr lang="en-US" i="1" dirty="0"/>
              <a:t>- Needed only if services are $10,000 or more. </a:t>
            </a:r>
            <a:r>
              <a:rPr lang="en-US" i="1" dirty="0" smtClean="0"/>
              <a:t>	 	  </a:t>
            </a:r>
            <a:r>
              <a:rPr lang="en-US" b="1" i="1" dirty="0" smtClean="0"/>
              <a:t>Completed </a:t>
            </a:r>
            <a:r>
              <a:rPr lang="en-US" b="1" i="1" dirty="0"/>
              <a:t>by the </a:t>
            </a:r>
            <a:r>
              <a:rPr lang="en-US" i="1" dirty="0"/>
              <a:t>p</a:t>
            </a:r>
            <a:r>
              <a:rPr lang="en-US" b="1" i="1" dirty="0"/>
              <a:t>erson making request</a:t>
            </a:r>
            <a:endParaRPr lang="en-US" i="1" dirty="0"/>
          </a:p>
          <a:p>
            <a:pPr marL="0" indent="0">
              <a:buNone/>
            </a:pPr>
            <a:endParaRPr lang="en-US" dirty="0"/>
          </a:p>
          <a:p>
            <a:r>
              <a:rPr lang="en-US" dirty="0"/>
              <a:t>Affiliate Access</a:t>
            </a:r>
          </a:p>
          <a:p>
            <a:pPr marL="0" lvl="0" indent="0">
              <a:buNone/>
            </a:pPr>
            <a:r>
              <a:rPr lang="en-US" dirty="0"/>
              <a:t>	</a:t>
            </a:r>
            <a:r>
              <a:rPr lang="en-US" i="1" dirty="0"/>
              <a:t>- </a:t>
            </a:r>
            <a:r>
              <a:rPr lang="en-US" b="1" i="1" dirty="0"/>
              <a:t>Application for Registration as UNC Affiliate Form </a:t>
            </a:r>
            <a:r>
              <a:rPr lang="en-US" i="1" dirty="0"/>
              <a:t>– Only needed if IC </a:t>
            </a:r>
            <a:r>
              <a:rPr lang="en-US" i="1" dirty="0" smtClean="0"/>
              <a:t>	 	  needs </a:t>
            </a:r>
            <a:r>
              <a:rPr lang="en-US" i="1" dirty="0"/>
              <a:t>access to any UNC systems</a:t>
            </a:r>
          </a:p>
          <a:p>
            <a:pPr marL="1371600" lvl="3" indent="0">
              <a:buNone/>
            </a:pPr>
            <a:endParaRPr lang="en-US" dirty="0" smtClean="0"/>
          </a:p>
          <a:p>
            <a:pPr lvl="0"/>
            <a:endParaRPr lang="en-US" dirty="0"/>
          </a:p>
          <a:p>
            <a:endParaRPr lang="en-US" dirty="0"/>
          </a:p>
        </p:txBody>
      </p:sp>
      <p:pic>
        <p:nvPicPr>
          <p:cNvPr id="2" name="Picture 1"/>
          <p:cNvPicPr>
            <a:picLocks noChangeAspect="1"/>
          </p:cNvPicPr>
          <p:nvPr/>
        </p:nvPicPr>
        <p:blipFill>
          <a:blip r:embed="rId5"/>
          <a:stretch>
            <a:fillRect/>
          </a:stretch>
        </p:blipFill>
        <p:spPr>
          <a:xfrm>
            <a:off x="7680632" y="6251870"/>
            <a:ext cx="1219306" cy="310923"/>
          </a:xfrm>
          <a:prstGeom prst="rect">
            <a:avLst/>
          </a:prstGeom>
        </p:spPr>
      </p:pic>
    </p:spTree>
    <p:extLst>
      <p:ext uri="{BB962C8B-B14F-4D97-AF65-F5344CB8AC3E}">
        <p14:creationId xmlns:p14="http://schemas.microsoft.com/office/powerpoint/2010/main" val="17093485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564478"/>
            <a:ext cx="9144000" cy="484146"/>
          </a:xfrm>
          <a:prstGeom prst="rect">
            <a:avLst/>
          </a:prstGeom>
          <a:solidFill>
            <a:srgbClr val="3A7EC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latin typeface="Gill Sans MT"/>
                <a:cs typeface="Gill Sans MT"/>
              </a:rPr>
              <a:t>Processing the IC in ConnectCarolina</a:t>
            </a:r>
            <a:endParaRPr lang="en-US" sz="2800" b="1" dirty="0">
              <a:latin typeface="Gill Sans MT"/>
              <a:cs typeface="Gill Sans MT"/>
            </a:endParaRPr>
          </a:p>
        </p:txBody>
      </p:sp>
      <p:pic>
        <p:nvPicPr>
          <p:cNvPr id="6" name="Picture 5" descr="UNC_GILLINGS_542_transp_bg_200px_w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028" y="155351"/>
            <a:ext cx="1219119" cy="310875"/>
          </a:xfrm>
          <a:prstGeom prst="rect">
            <a:avLst/>
          </a:prstGeom>
        </p:spPr>
      </p:pic>
      <p:sp>
        <p:nvSpPr>
          <p:cNvPr id="8" name="Content Placeholder 8"/>
          <p:cNvSpPr>
            <a:spLocks noGrp="1"/>
          </p:cNvSpPr>
          <p:nvPr>
            <p:ph sz="half" idx="2"/>
          </p:nvPr>
        </p:nvSpPr>
        <p:spPr>
          <a:xfrm>
            <a:off x="228029" y="1266739"/>
            <a:ext cx="8498013" cy="5056437"/>
          </a:xfrm>
        </p:spPr>
        <p:txBody>
          <a:bodyPr>
            <a:normAutofit fontScale="55000" lnSpcReduction="20000"/>
          </a:bodyPr>
          <a:lstStyle/>
          <a:p>
            <a:r>
              <a:rPr lang="en-US" dirty="0" smtClean="0"/>
              <a:t>ESE’s Internal Process:</a:t>
            </a:r>
          </a:p>
          <a:p>
            <a:pPr marL="0" indent="0">
              <a:buNone/>
            </a:pPr>
            <a:endParaRPr lang="en-US" dirty="0" smtClean="0"/>
          </a:p>
          <a:p>
            <a:pPr marL="0" indent="0">
              <a:buNone/>
            </a:pPr>
            <a:r>
              <a:rPr lang="en-US" dirty="0"/>
              <a:t>	</a:t>
            </a:r>
            <a:r>
              <a:rPr lang="en-US" dirty="0" smtClean="0"/>
              <a:t> When someone in ESE wants to hire an individual for their services, they are sent a standard email 	 	  explaining what determines an IC and what forms are required.  The forms are attached.</a:t>
            </a:r>
          </a:p>
          <a:p>
            <a:pPr marL="0" indent="0">
              <a:buNone/>
            </a:pPr>
            <a:endParaRPr lang="en-US" dirty="0" smtClean="0"/>
          </a:p>
          <a:p>
            <a:pPr marL="0" indent="0">
              <a:buNone/>
            </a:pPr>
            <a:r>
              <a:rPr lang="en-US" dirty="0" smtClean="0"/>
              <a:t>	  Once the IC is named, an internal IC Checkoff List is started.  The checkoff list includes:</a:t>
            </a:r>
          </a:p>
          <a:p>
            <a:pPr marL="0" indent="0">
              <a:buNone/>
            </a:pPr>
            <a:r>
              <a:rPr lang="en-US" dirty="0"/>
              <a:t>	</a:t>
            </a:r>
            <a:r>
              <a:rPr lang="en-US" dirty="0" smtClean="0"/>
              <a:t>	- Date of Request</a:t>
            </a:r>
          </a:p>
          <a:p>
            <a:pPr marL="0" indent="0">
              <a:buNone/>
            </a:pPr>
            <a:r>
              <a:rPr lang="en-US" dirty="0"/>
              <a:t>	</a:t>
            </a:r>
            <a:r>
              <a:rPr lang="en-US" dirty="0" smtClean="0"/>
              <a:t>	- Name of IC</a:t>
            </a:r>
          </a:p>
          <a:p>
            <a:pPr marL="0" indent="0">
              <a:buNone/>
            </a:pPr>
            <a:r>
              <a:rPr lang="en-US" dirty="0"/>
              <a:t>	</a:t>
            </a:r>
            <a:r>
              <a:rPr lang="en-US" dirty="0" smtClean="0"/>
              <a:t>	- Name of the person making the request</a:t>
            </a:r>
          </a:p>
          <a:p>
            <a:pPr marL="0" indent="0">
              <a:buNone/>
            </a:pPr>
            <a:r>
              <a:rPr lang="en-US" dirty="0"/>
              <a:t>	</a:t>
            </a:r>
            <a:r>
              <a:rPr lang="en-US" dirty="0" smtClean="0"/>
              <a:t>	- </a:t>
            </a:r>
            <a:r>
              <a:rPr lang="en-US" dirty="0" err="1" smtClean="0"/>
              <a:t>Chartfield</a:t>
            </a:r>
            <a:r>
              <a:rPr lang="en-US" dirty="0" smtClean="0"/>
              <a:t> String (CFS)</a:t>
            </a:r>
          </a:p>
          <a:p>
            <a:pPr marL="0" indent="0">
              <a:buNone/>
            </a:pPr>
            <a:r>
              <a:rPr lang="en-US" dirty="0"/>
              <a:t> 	</a:t>
            </a:r>
            <a:r>
              <a:rPr lang="en-US" dirty="0" smtClean="0"/>
              <a:t>	- Background Information (When sent to HR, confirmation from IC that they received the HR 			   email and when approved by HR)</a:t>
            </a:r>
          </a:p>
          <a:p>
            <a:pPr marL="0" indent="0">
              <a:buNone/>
            </a:pPr>
            <a:r>
              <a:rPr lang="en-US" dirty="0"/>
              <a:t>	</a:t>
            </a:r>
            <a:r>
              <a:rPr lang="en-US" dirty="0" smtClean="0"/>
              <a:t>	- IC Documents Received with Dates</a:t>
            </a:r>
          </a:p>
          <a:p>
            <a:pPr marL="0" indent="0">
              <a:buNone/>
            </a:pPr>
            <a:r>
              <a:rPr lang="en-US" dirty="0"/>
              <a:t>	</a:t>
            </a:r>
            <a:r>
              <a:rPr lang="en-US" dirty="0" smtClean="0"/>
              <a:t>	- EICDC form created in ConnectCarolina – To include IC ID, date submitted, date approved by 			  department, date approved by IC Review</a:t>
            </a:r>
          </a:p>
          <a:p>
            <a:pPr marL="0" indent="0">
              <a:buNone/>
            </a:pPr>
            <a:r>
              <a:rPr lang="en-US" dirty="0" smtClean="0"/>
              <a:t>	</a:t>
            </a:r>
            <a:r>
              <a:rPr lang="en-US" dirty="0"/>
              <a:t>	</a:t>
            </a:r>
            <a:r>
              <a:rPr lang="en-US" dirty="0" smtClean="0"/>
              <a:t>- Notify IC and Requestor of Approval</a:t>
            </a:r>
          </a:p>
          <a:p>
            <a:pPr marL="0" indent="0">
              <a:buNone/>
            </a:pPr>
            <a:r>
              <a:rPr lang="en-US" dirty="0" smtClean="0"/>
              <a:t>	</a:t>
            </a:r>
            <a:r>
              <a:rPr lang="en-US" dirty="0"/>
              <a:t>	</a:t>
            </a:r>
            <a:r>
              <a:rPr lang="en-US" dirty="0" smtClean="0"/>
              <a:t>- Vendor Request</a:t>
            </a:r>
          </a:p>
          <a:p>
            <a:pPr marL="0" indent="0">
              <a:buNone/>
            </a:pPr>
            <a:endParaRPr lang="en-US" dirty="0"/>
          </a:p>
          <a:p>
            <a:pPr marL="0" indent="0">
              <a:buNone/>
            </a:pPr>
            <a:r>
              <a:rPr lang="en-US" dirty="0" smtClean="0"/>
              <a:t>	After the completed documents are returned by the person making the request, they are all reviewed 	to ensure the individual meets the requirements of an IC, completed correctly and then signed off by 	the fiscal office.</a:t>
            </a:r>
          </a:p>
          <a:p>
            <a:pPr marL="0" indent="0">
              <a:buNone/>
            </a:pPr>
            <a:r>
              <a:rPr lang="en-US" dirty="0"/>
              <a:t>	</a:t>
            </a:r>
            <a:r>
              <a:rPr lang="en-US" dirty="0" smtClean="0"/>
              <a:t>	 </a:t>
            </a:r>
            <a:endParaRPr lang="en-US" dirty="0"/>
          </a:p>
        </p:txBody>
      </p:sp>
      <p:pic>
        <p:nvPicPr>
          <p:cNvPr id="2" name="Picture 1"/>
          <p:cNvPicPr>
            <a:picLocks noChangeAspect="1"/>
          </p:cNvPicPr>
          <p:nvPr/>
        </p:nvPicPr>
        <p:blipFill>
          <a:blip r:embed="rId3"/>
          <a:stretch>
            <a:fillRect/>
          </a:stretch>
        </p:blipFill>
        <p:spPr>
          <a:xfrm>
            <a:off x="7506736" y="6323176"/>
            <a:ext cx="1219306" cy="310923"/>
          </a:xfrm>
          <a:prstGeom prst="rect">
            <a:avLst/>
          </a:prstGeom>
        </p:spPr>
      </p:pic>
    </p:spTree>
    <p:extLst>
      <p:ext uri="{BB962C8B-B14F-4D97-AF65-F5344CB8AC3E}">
        <p14:creationId xmlns:p14="http://schemas.microsoft.com/office/powerpoint/2010/main" val="3422189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64479"/>
            <a:ext cx="9144000" cy="436186"/>
          </a:xfrm>
          <a:prstGeom prst="rect">
            <a:avLst/>
          </a:prstGeom>
          <a:solidFill>
            <a:srgbClr val="3A7EC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latin typeface="Gill Sans MT"/>
                <a:cs typeface="Gill Sans MT"/>
              </a:rPr>
              <a:t>Submitting the Request in ConnectCarolina</a:t>
            </a:r>
          </a:p>
        </p:txBody>
      </p:sp>
      <p:pic>
        <p:nvPicPr>
          <p:cNvPr id="5" name="Picture 4" descr="UNC_GILLINGS_542_transp_bg_200px_wid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028" y="155351"/>
            <a:ext cx="1219119" cy="310875"/>
          </a:xfrm>
          <a:prstGeom prst="rect">
            <a:avLst/>
          </a:prstGeom>
        </p:spPr>
      </p:pic>
      <p:pic>
        <p:nvPicPr>
          <p:cNvPr id="6" name="Picture 5"/>
          <p:cNvPicPr>
            <a:picLocks noChangeAspect="1"/>
          </p:cNvPicPr>
          <p:nvPr/>
        </p:nvPicPr>
        <p:blipFill>
          <a:blip r:embed="rId4"/>
          <a:stretch>
            <a:fillRect/>
          </a:stretch>
        </p:blipFill>
        <p:spPr>
          <a:xfrm>
            <a:off x="7562384" y="6356078"/>
            <a:ext cx="1219306" cy="310923"/>
          </a:xfrm>
          <a:prstGeom prst="rect">
            <a:avLst/>
          </a:prstGeom>
        </p:spPr>
      </p:pic>
      <p:sp>
        <p:nvSpPr>
          <p:cNvPr id="10" name="Rectangle 9"/>
          <p:cNvSpPr/>
          <p:nvPr/>
        </p:nvSpPr>
        <p:spPr>
          <a:xfrm>
            <a:off x="496388" y="1098918"/>
            <a:ext cx="8064138" cy="5109091"/>
          </a:xfrm>
          <a:prstGeom prst="rect">
            <a:avLst/>
          </a:prstGeom>
        </p:spPr>
        <p:txBody>
          <a:bodyPr wrap="square">
            <a:spAutoFit/>
          </a:bodyPr>
          <a:lstStyle/>
          <a:p>
            <a:pPr marL="285750" indent="-285750">
              <a:buFont typeface="Arial" panose="020B0604020202020204" pitchFamily="34" charset="0"/>
              <a:buChar char="•"/>
            </a:pPr>
            <a:r>
              <a:rPr lang="en-US" dirty="0" smtClean="0"/>
              <a:t>Processing an IC Request in ConnectCarolina:</a:t>
            </a:r>
          </a:p>
          <a:p>
            <a:endParaRPr lang="en-US" sz="1600" dirty="0"/>
          </a:p>
          <a:p>
            <a:r>
              <a:rPr lang="en-US" sz="1600" dirty="0" smtClean="0"/>
              <a:t>	Once the ESE review is complete and signoff, it is time to submit the IC requesting in 	ConnectCarolina.</a:t>
            </a:r>
          </a:p>
          <a:p>
            <a:endParaRPr lang="en-US" sz="1600" dirty="0"/>
          </a:p>
          <a:p>
            <a:r>
              <a:rPr lang="en-US" sz="1600" dirty="0" smtClean="0"/>
              <a:t>	To process in ConnectCarolina, choose the following menu option:</a:t>
            </a:r>
          </a:p>
          <a:p>
            <a:r>
              <a:rPr lang="en-US" sz="1600" dirty="0"/>
              <a:t>	</a:t>
            </a:r>
            <a:r>
              <a:rPr lang="en-US" sz="1600" dirty="0" smtClean="0"/>
              <a:t>	- Main Menu/Finance Menu/UNC Campus/Independent Contractor</a:t>
            </a:r>
          </a:p>
          <a:p>
            <a:r>
              <a:rPr lang="en-US" sz="1600" dirty="0"/>
              <a:t>	</a:t>
            </a:r>
            <a:r>
              <a:rPr lang="en-US" sz="1600" dirty="0" smtClean="0"/>
              <a:t>	- Click the “Add a New Value” tab</a:t>
            </a:r>
          </a:p>
          <a:p>
            <a:r>
              <a:rPr lang="en-US" sz="1600" dirty="0"/>
              <a:t>	</a:t>
            </a:r>
            <a:r>
              <a:rPr lang="en-US" sz="1600" dirty="0" smtClean="0"/>
              <a:t>	- Enter first and last name</a:t>
            </a:r>
          </a:p>
          <a:p>
            <a:r>
              <a:rPr lang="en-US" sz="1600" dirty="0"/>
              <a:t>	</a:t>
            </a:r>
            <a:r>
              <a:rPr lang="en-US" sz="1600" dirty="0" smtClean="0"/>
              <a:t>	- Enter the Social Security Number – Once entered click out of the field, the number 		   will disappear.</a:t>
            </a:r>
          </a:p>
          <a:p>
            <a:r>
              <a:rPr lang="en-US" sz="1600" dirty="0"/>
              <a:t>	</a:t>
            </a:r>
            <a:r>
              <a:rPr lang="en-US" sz="1600" dirty="0" smtClean="0"/>
              <a:t>	- Using the hard copy of the EICDC form, complete all of the required fields in the 			   drop downs.</a:t>
            </a:r>
          </a:p>
          <a:p>
            <a:r>
              <a:rPr lang="en-US" sz="1600" dirty="0"/>
              <a:t>	</a:t>
            </a:r>
            <a:r>
              <a:rPr lang="en-US" sz="1600" dirty="0" smtClean="0"/>
              <a:t>	- Attach all of the required documents that apply.  </a:t>
            </a:r>
          </a:p>
          <a:p>
            <a:r>
              <a:rPr lang="en-US" sz="1600" dirty="0" smtClean="0"/>
              <a:t> 		- Save &amp; Submit</a:t>
            </a:r>
          </a:p>
          <a:p>
            <a:endParaRPr lang="en-US" sz="1600" dirty="0"/>
          </a:p>
          <a:p>
            <a:r>
              <a:rPr lang="en-US" sz="1600" dirty="0" smtClean="0"/>
              <a:t>	Once IC Review approval is received, notify the IC and the person that made the request, 	so that the IC can start work and invoice.</a:t>
            </a:r>
          </a:p>
          <a:p>
            <a:r>
              <a:rPr lang="en-US" sz="1600" dirty="0" smtClean="0"/>
              <a:t>	</a:t>
            </a:r>
            <a:r>
              <a:rPr lang="en-US" sz="1600" b="1" dirty="0" smtClean="0"/>
              <a:t>NO</a:t>
            </a:r>
            <a:r>
              <a:rPr lang="en-US" b="1" dirty="0" smtClean="0"/>
              <a:t>TE</a:t>
            </a:r>
            <a:r>
              <a:rPr lang="en-US" dirty="0" smtClean="0"/>
              <a:t>:  If the services and/or expenses are to be charged to an OSR grant PI 	approval is required.</a:t>
            </a:r>
            <a:r>
              <a:rPr lang="en-US" dirty="0"/>
              <a:t>	</a:t>
            </a:r>
          </a:p>
        </p:txBody>
      </p:sp>
    </p:spTree>
    <p:extLst>
      <p:ext uri="{BB962C8B-B14F-4D97-AF65-F5344CB8AC3E}">
        <p14:creationId xmlns:p14="http://schemas.microsoft.com/office/powerpoint/2010/main" val="137937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7112" y="553896"/>
            <a:ext cx="9144000" cy="503117"/>
          </a:xfrm>
          <a:prstGeom prst="rect">
            <a:avLst/>
          </a:prstGeom>
          <a:solidFill>
            <a:srgbClr val="3A7EC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latin typeface="Gill Sans MT"/>
                <a:cs typeface="Gill Sans MT"/>
              </a:rPr>
              <a:t>The End</a:t>
            </a:r>
            <a:endParaRPr lang="en-US" sz="2800" b="1" dirty="0">
              <a:latin typeface="Gill Sans MT"/>
              <a:cs typeface="Gill Sans MT"/>
            </a:endParaRPr>
          </a:p>
        </p:txBody>
      </p:sp>
      <p:pic>
        <p:nvPicPr>
          <p:cNvPr id="6" name="Picture 5" descr="UNC_GILLINGS_542_transp_bg_200px_wid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028" y="155351"/>
            <a:ext cx="1219119" cy="310875"/>
          </a:xfrm>
          <a:prstGeom prst="rect">
            <a:avLst/>
          </a:prstGeom>
        </p:spPr>
      </p:pic>
      <p:sp>
        <p:nvSpPr>
          <p:cNvPr id="8" name="Content Placeholder 7"/>
          <p:cNvSpPr>
            <a:spLocks noGrp="1"/>
          </p:cNvSpPr>
          <p:nvPr>
            <p:ph idx="1"/>
          </p:nvPr>
        </p:nvSpPr>
        <p:spPr>
          <a:xfrm>
            <a:off x="132693" y="1300294"/>
            <a:ext cx="8871505" cy="5419101"/>
          </a:xfrm>
        </p:spPr>
        <p:txBody>
          <a:bodyPr>
            <a:normAutofit/>
          </a:bodyPr>
          <a:lstStyle/>
          <a:p>
            <a:pPr marL="914400" lvl="2" indent="0" algn="ctr">
              <a:buNone/>
            </a:pPr>
            <a:endParaRPr lang="en-US" sz="1800" dirty="0"/>
          </a:p>
          <a:p>
            <a:pPr marL="914400" lvl="2" indent="0" algn="ctr">
              <a:buNone/>
            </a:pPr>
            <a:endParaRPr lang="en-US" sz="1800" dirty="0" smtClean="0"/>
          </a:p>
          <a:p>
            <a:pPr marL="914400" lvl="2" indent="0" algn="ctr">
              <a:buNone/>
            </a:pPr>
            <a:endParaRPr lang="en-US" sz="1800" dirty="0"/>
          </a:p>
          <a:p>
            <a:pPr marL="914400" lvl="2" indent="0" algn="ctr">
              <a:buNone/>
            </a:pPr>
            <a:endParaRPr lang="en-US" sz="1800" dirty="0" smtClean="0"/>
          </a:p>
          <a:p>
            <a:pPr marL="914400" lvl="2" indent="0" algn="ctr">
              <a:buNone/>
            </a:pPr>
            <a:endParaRPr lang="en-US" sz="1800" dirty="0"/>
          </a:p>
          <a:p>
            <a:pPr marL="114300" indent="0" algn="ctr">
              <a:buNone/>
            </a:pPr>
            <a:r>
              <a:rPr lang="en-US" sz="4400" dirty="0" smtClean="0"/>
              <a:t>Questions?</a:t>
            </a:r>
            <a:endParaRPr lang="en-US" sz="4400" dirty="0"/>
          </a:p>
        </p:txBody>
      </p:sp>
      <p:pic>
        <p:nvPicPr>
          <p:cNvPr id="2" name="Picture 1"/>
          <p:cNvPicPr>
            <a:picLocks noChangeAspect="1"/>
          </p:cNvPicPr>
          <p:nvPr/>
        </p:nvPicPr>
        <p:blipFill>
          <a:blip r:embed="rId3"/>
          <a:stretch>
            <a:fillRect/>
          </a:stretch>
        </p:blipFill>
        <p:spPr>
          <a:xfrm>
            <a:off x="7672199" y="6295413"/>
            <a:ext cx="1219306" cy="310923"/>
          </a:xfrm>
          <a:prstGeom prst="rect">
            <a:avLst/>
          </a:prstGeom>
        </p:spPr>
      </p:pic>
    </p:spTree>
    <p:extLst>
      <p:ext uri="{BB962C8B-B14F-4D97-AF65-F5344CB8AC3E}">
        <p14:creationId xmlns:p14="http://schemas.microsoft.com/office/powerpoint/2010/main" val="3184388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21987</TotalTime>
  <Words>95</Words>
  <Application>Microsoft Office PowerPoint</Application>
  <PresentationFormat>On-screen Show (4:3)</PresentationFormat>
  <Paragraphs>102</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Courier New</vt:lpstr>
      <vt:lpstr>Gill Sans MT</vt:lpstr>
      <vt:lpstr>Tahoma</vt:lpstr>
      <vt:lpstr>Times New Roman</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Gillings School of Global Public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Branson Moore</dc:creator>
  <cp:lastModifiedBy>Smith, Kriste Lynn</cp:lastModifiedBy>
  <cp:revision>145</cp:revision>
  <cp:lastPrinted>2019-02-05T14:12:24Z</cp:lastPrinted>
  <dcterms:created xsi:type="dcterms:W3CDTF">2014-06-18T13:21:55Z</dcterms:created>
  <dcterms:modified xsi:type="dcterms:W3CDTF">2019-02-06T14:06:25Z</dcterms:modified>
</cp:coreProperties>
</file>